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4"/>
  </p:notesMasterIdLst>
  <p:sldIdLst>
    <p:sldId id="257" r:id="rId2"/>
    <p:sldId id="258" r:id="rId3"/>
    <p:sldId id="261" r:id="rId4"/>
    <p:sldId id="262" r:id="rId5"/>
    <p:sldId id="260" r:id="rId6"/>
    <p:sldId id="263" r:id="rId7"/>
    <p:sldId id="264" r:id="rId8"/>
    <p:sldId id="265" r:id="rId9"/>
    <p:sldId id="266" r:id="rId10"/>
    <p:sldId id="267" r:id="rId11"/>
    <p:sldId id="268" r:id="rId12"/>
    <p:sldId id="25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ED551B-F591-4C99-8B4B-A154F5DC813D}" type="datetimeFigureOut">
              <a:rPr lang="en-US" smtClean="0"/>
              <a:t>4/19/2015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99EF6D-B372-42F9-9C92-B95C54E48DE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14</a:t>
            </a:r>
            <a:endParaRPr lang="en-US" dirty="0"/>
          </a:p>
        </p:txBody>
      </p:sp>
      <p:sp>
        <p:nvSpPr>
          <p:cNvPr id="4" name="Slide Number Placeholder 3"/>
          <p:cNvSpPr>
            <a:spLocks noGrp="1"/>
          </p:cNvSpPr>
          <p:nvPr>
            <p:ph type="sldNum" sz="quarter" idx="10"/>
          </p:nvPr>
        </p:nvSpPr>
        <p:spPr/>
        <p:txBody>
          <a:bodyPr/>
          <a:lstStyle/>
          <a:p>
            <a:fld id="{8099EF6D-B372-42F9-9C92-B95C54E48DEF}"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15</a:t>
            </a:r>
            <a:endParaRPr lang="en-US" dirty="0"/>
          </a:p>
        </p:txBody>
      </p:sp>
      <p:sp>
        <p:nvSpPr>
          <p:cNvPr id="4" name="Slide Number Placeholder 3"/>
          <p:cNvSpPr>
            <a:spLocks noGrp="1"/>
          </p:cNvSpPr>
          <p:nvPr>
            <p:ph type="sldNum" sz="quarter" idx="10"/>
          </p:nvPr>
        </p:nvSpPr>
        <p:spPr/>
        <p:txBody>
          <a:bodyPr/>
          <a:lstStyle/>
          <a:p>
            <a:fld id="{8099EF6D-B372-42F9-9C92-B95C54E48DEF}"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16</a:t>
            </a:r>
            <a:endParaRPr lang="en-US" dirty="0"/>
          </a:p>
        </p:txBody>
      </p:sp>
      <p:sp>
        <p:nvSpPr>
          <p:cNvPr id="4" name="Slide Number Placeholder 3"/>
          <p:cNvSpPr>
            <a:spLocks noGrp="1"/>
          </p:cNvSpPr>
          <p:nvPr>
            <p:ph type="sldNum" sz="quarter" idx="10"/>
          </p:nvPr>
        </p:nvSpPr>
        <p:spPr/>
        <p:txBody>
          <a:bodyPr/>
          <a:lstStyle/>
          <a:p>
            <a:fld id="{8099EF6D-B372-42F9-9C92-B95C54E48DEF}" type="slidenum">
              <a:rPr lang="en-US" smtClean="0"/>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17</a:t>
            </a:r>
            <a:endParaRPr lang="en-US" dirty="0"/>
          </a:p>
        </p:txBody>
      </p:sp>
      <p:sp>
        <p:nvSpPr>
          <p:cNvPr id="4" name="Slide Number Placeholder 3"/>
          <p:cNvSpPr>
            <a:spLocks noGrp="1"/>
          </p:cNvSpPr>
          <p:nvPr>
            <p:ph type="sldNum" sz="quarter" idx="10"/>
          </p:nvPr>
        </p:nvSpPr>
        <p:spPr/>
        <p:txBody>
          <a:bodyPr/>
          <a:lstStyle/>
          <a:p>
            <a:fld id="{8099EF6D-B372-42F9-9C92-B95C54E48DEF}"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9CADF020-4AA3-4812-AF4F-02B632EFB742}" type="datetimeFigureOut">
              <a:rPr lang="en-US" smtClean="0"/>
              <a:pPr/>
              <a:t>4/19/2015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6A8A6D6-1A72-4079-B959-AD5028AAD8E1}"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DF020-4AA3-4812-AF4F-02B632EFB742}" type="datetimeFigureOut">
              <a:rPr lang="en-US" smtClean="0"/>
              <a:pPr/>
              <a:t>4/19/2015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8A6D6-1A72-4079-B959-AD5028AAD8E1}"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DF020-4AA3-4812-AF4F-02B632EFB742}" type="datetimeFigureOut">
              <a:rPr lang="en-US" smtClean="0"/>
              <a:pPr/>
              <a:t>4/19/2015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8A6D6-1A72-4079-B959-AD5028AAD8E1}"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DF020-4AA3-4812-AF4F-02B632EFB742}" type="datetimeFigureOut">
              <a:rPr lang="en-US" smtClean="0"/>
              <a:pPr/>
              <a:t>4/19/2015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8A6D6-1A72-4079-B959-AD5028AAD8E1}"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ADF020-4AA3-4812-AF4F-02B632EFB742}" type="datetimeFigureOut">
              <a:rPr lang="en-US" smtClean="0"/>
              <a:pPr/>
              <a:t>4/19/2015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8A6D6-1A72-4079-B959-AD5028AAD8E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CADF020-4AA3-4812-AF4F-02B632EFB742}" type="datetimeFigureOut">
              <a:rPr lang="en-US" smtClean="0"/>
              <a:pPr/>
              <a:t>4/19/2015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8A6D6-1A72-4079-B959-AD5028AAD8E1}"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CADF020-4AA3-4812-AF4F-02B632EFB742}" type="datetimeFigureOut">
              <a:rPr lang="en-US" smtClean="0"/>
              <a:pPr/>
              <a:t>4/19/2015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A8A6D6-1A72-4079-B959-AD5028AAD8E1}"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CADF020-4AA3-4812-AF4F-02B632EFB742}" type="datetimeFigureOut">
              <a:rPr lang="en-US" smtClean="0"/>
              <a:pPr/>
              <a:t>4/19/2015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A8A6D6-1A72-4079-B959-AD5028AAD8E1}"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DF020-4AA3-4812-AF4F-02B632EFB742}" type="datetimeFigureOut">
              <a:rPr lang="en-US" smtClean="0"/>
              <a:pPr/>
              <a:t>4/19/2015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A8A6D6-1A72-4079-B959-AD5028AAD8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ADF020-4AA3-4812-AF4F-02B632EFB742}" type="datetimeFigureOut">
              <a:rPr lang="en-US" smtClean="0"/>
              <a:pPr/>
              <a:t>4/19/2015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8A6D6-1A72-4079-B959-AD5028AAD8E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ADF020-4AA3-4812-AF4F-02B632EFB742}" type="datetimeFigureOut">
              <a:rPr lang="en-US" smtClean="0"/>
              <a:pPr/>
              <a:t>4/19/2015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8A6D6-1A72-4079-B959-AD5028AAD8E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9CADF020-4AA3-4812-AF4F-02B632EFB742}" type="datetimeFigureOut">
              <a:rPr lang="en-US" smtClean="0"/>
              <a:pPr/>
              <a:t>4/19/2015</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46A8A6D6-1A72-4079-B959-AD5028AAD8E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url?sa=i&amp;rct=j&amp;q=raccoon+clipart&amp;source=images&amp;cd=&amp;cad=rja&amp;uact=8&amp;ved=0CAcQjRw&amp;url=http://www.clipartpanda.com/categories/raccoon-clip-art-pictures&amp;ei=6pgBVbGXEsK1sQS1wIHQDA&amp;bvm=bv.87920726,d.cWc&amp;psig=AFQjCNHJ0aMHyrFZS0Cm0kX4dDWV0PMzCQ&amp;ust=1426254440627462"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google.com/url?sa=i&amp;rct=j&amp;q=raccoon+clipart&amp;source=images&amp;cd=&amp;cad=rja&amp;uact=8&amp;ved=0CAcQjRw&amp;url=http://bestclipartblog.com/15-raccoon-clipart.html/raccoon-clipart-6&amp;ei=n5kBVZ3hBo_jsATd64K4Bg&amp;bvm=bv.87920726,d.cWc&amp;psig=AFQjCNHJ0aMHyrFZS0Cm0kX4dDWV0PMzCQ&amp;ust=1426254440627462"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treed+raccoon&amp;source=images&amp;cd=&amp;cad=rja&amp;uact=8&amp;ved=0CAcQjRw&amp;url=http://www.okraparadisefarms.com/blog/2012/10/raccoon-growling-at-the-dogs-that-treed-it.html&amp;ei=aZoBVbeKNcGxsAT_voDgCg&amp;bvm=bv.87920726,d.cWc&amp;psig=AFQjCNHxTE0kJ2BSXBGKx2PBp5SdB9lYQQ&amp;ust=1426254813880011"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nocturnal+animals&amp;source=images&amp;cd=&amp;cad=rja&amp;uact=8&amp;ved=0CAcQjRw&amp;url=http://www.smrtenglish.com/unit/lesson/4785&amp;ei=05oBVeX7GbDisASyjIHoDg&amp;bvm=bv.87920726,d.cWc&amp;psig=AFQjCNEWuDTSAW8dB34hFF5uEBXmc3uLGw&amp;ust=1426254896330040"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clipartpanda.com/raccoon-clip-art-raccoon-clipart-5.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77000" y="2091854"/>
            <a:ext cx="2667000" cy="19145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28600" y="685800"/>
            <a:ext cx="8686800" cy="1138773"/>
          </a:xfrm>
          <a:prstGeom prst="rect">
            <a:avLst/>
          </a:prstGeom>
        </p:spPr>
        <p:txBody>
          <a:bodyPr wrap="square">
            <a:spAutoFit/>
          </a:bodyPr>
          <a:lstStyle/>
          <a:p>
            <a:r>
              <a:rPr lang="en-US" sz="6800" dirty="0" smtClean="0"/>
              <a:t>Discussion Questions</a:t>
            </a:r>
          </a:p>
        </p:txBody>
      </p:sp>
      <p:sp>
        <p:nvSpPr>
          <p:cNvPr id="3" name="Rectangle 2"/>
          <p:cNvSpPr/>
          <p:nvPr/>
        </p:nvSpPr>
        <p:spPr>
          <a:xfrm>
            <a:off x="228600" y="2362200"/>
            <a:ext cx="7429500" cy="2862322"/>
          </a:xfrm>
          <a:prstGeom prst="rect">
            <a:avLst/>
          </a:prstGeom>
        </p:spPr>
        <p:txBody>
          <a:bodyPr wrap="square">
            <a:spAutoFit/>
          </a:bodyPr>
          <a:lstStyle/>
          <a:p>
            <a:pPr lvl="1"/>
            <a:r>
              <a:rPr lang="en-US" sz="3600" dirty="0" smtClean="0"/>
              <a:t>Why does Grandpa blame himself for Rubin's death?</a:t>
            </a:r>
          </a:p>
          <a:p>
            <a:pPr lvl="1"/>
            <a:r>
              <a:rPr lang="en-US" sz="3600" dirty="0" smtClean="0"/>
              <a:t>How does Billy feel about entering the championship coon hunt?</a:t>
            </a:r>
            <a:endParaRPr lang="en-US" sz="3600" dirty="0"/>
          </a:p>
        </p:txBody>
      </p:sp>
      <p:sp>
        <p:nvSpPr>
          <p:cNvPr id="8194" name="AutoShape 2" descr="data:image/jpeg;base64,/9j/4AAQSkZJRgABAQAAAQABAAD/2wCEAAkGBxQTEhUUExQWFhUVFxUYGRgXFhYaFxgZFRQWGBQVGBUYHCggGholHRYUITEhJSkrLi4uFx8zODMsNygtLiwBCgoKDg0OGxAQGywkHyQsLCwsLCwsLCwsLCwsLCwsLCwsLCwsLCwsLCwsLCwsLCwsLCwsLCwsLCwsLCwsLCwsLP/AABEIAMIBAwMBIgACEQEDEQH/xAAbAAACAwEBAQAAAAAAAAAAAAAEBQIDBgABB//EAD4QAAEDAgUBBgMFBgYCAwAAAAECAxEAIQQFEjFBUQYTImFxgTKRsSNCocHwFFJigtHhFTNykrLxB0MWNIP/xAAZAQADAQEBAAAAAAAAAAAAAAABAgMEAAX/xAArEQACAgICAQQCAgEFAQAAAAAAAQIRAyESMUEEE1FhIjJxkUKBscHh8AX/2gAMAwEAAhEDEQA/APj76bUVgwFIvVC017gjuKzeDZ5L1upAg0Kt8mpLRNVqRFFUc7YM+L1BAvVr4qqKqujJk7Zakwa9WgGi8sydx4+EW6mtC12XQkeNV6Kg30QckjKAgVJLwNapzIWFWBg0Hi+yulMoX7UXiYOSfZnl+tdqr3E4ZaDBFUkUtDovQ9eq3XJNVCuSa6g8aL0LIqxLlCrrwGu42DjYUgwZru+mhdRr2u4ncSxe9WtNhRihFGvUrI2o0HiMcQ2lNqmXwEQKVFZq5pVK4g40ePTXNYgipPvAihgaZLQyVrZNa5NRmumvUIJMURqPJrgKZjLPDPNRw2GHNC0g8WBpYJ4onD4FRNNWmRRjekUjmHiC4XBkESanmyPDRqXQOKDzR8FNRk7kmacPTQoQi1e1UlyvKpTOCFVHCmF+tRW5FVpc8aT50qWjmwvEJgmqFUbmQiD1FLHXOldBWc3RB+nHZ7IS6NarIH40rwjBcWlPzreLOltLaLAb1qxQvsw557pEkPhEJQIFC5g/evSQNzUXNC7Ter2ZgdCCTM0S9eJNUJcQkxN6udWIk0tnMGeZChpUJ86y+Z4MtqjitWzjkEwDeh81ZC0meKVxsaMqZj69SmvFCDU2l8VJmllZrjVrrChcioISek1wTxNSJohnDKUdoo1rLAd6RzSGUWxTpqbeHUeKfDAAcVelrTxSe6MsZmHEEVAVqThkK4r1GWJ6UfdSO9szLTBNEowBrSIy6NhRbWBAF6lL1HwMsaM2xlvlR+Gy7ypq4ttA3of/ABdEGBUnOcuhqiiacJG9L8Xl51SkUzy3Ed5M0WtSRRjGaZzkijC5aNImjWcvbG9UHHoFiaKbcbMGbU6iwOP0U4sNpSdIk1jcc6byIr6IpDcTak+Pew9yoAmqJHJtGCk15WmObYYWCPwrqpf0Jf2Z5d6lhkyq/FSwqJFctEGgn4Hb8j/M2QtkEcUjYZmn+VK1MKT0pVhbEjzqMbVod06YbkaQhySOKdlcmgGGwIPNFpVW3A/xMHqf2FWd4c6SoKNeYdYbaCuTR+ZNakECgmcIVM6Vb1QknonjsGFoChvEzQLOLVCUq61Zg+9HgO3Wp5phhACSARQG+inNMLpUFottTHSSi+5FDMNkwFmr3sSAdNEViE5aoqPrV7WXFJpilRnavXUKVWCWR2b4pURLSVC9estoHFWs5daSaPwuVg34qbbY4K4kHYVNrBk7CmbTbYMCKvS4NgKHGQeQr/YVCiU4MEXNMSLbUEzgzqkmxocW/JwP+zJBtepqdAsRB860ycvQhKSneg84wLbwt4VDpQkoLuWyscM5bozeMeUNqE1KKZJp8ns0pQus14jINJE3ApYOLdIafp+KtmXTg1uHYxTLD9mjzWmKEoEACaX5lmS2x8NbEn4MjoGTk5QPCYNAYlhSfiVajGEPvH90UwHZmRK1zSylGPbOV+EYx5kqVYk+la3s/l4Wn7QERtR+GwTTVgBRqH5+FPyFSfqG/wBUMofIsTlEqJnw0SMCyBGmTVzzp5tQ7BualGc7KUkccA1+4PwrqmUeddT8snydo+Y5UmSaIxzUCaGwZ00XinZFan2QT0W9mcUE6go71FtY71UcmgcIydU8UwawniBFJJJSspFNxC1OwoCrMbiimANzVWNYIKVV2NYSsCTBq+B6M3qVUlZPBLWJUsyKqxS1qTqSaDYaVqUnVIirMBi4Gg8VayFFuHzPwGfiFQxmHKkBQN6Hdw/xEVZhcbKdJ3oBrygP9qUIPIq0YvUtJ5qbjYCRaSTUXsP4kkVw2jQJxCI86PwuGChNLMHl5UNUWpngH5OkcVllDZph0j13Kwead4DJ4bubUnVjAlXiNP8ADrLrcpUABxQx1ex214EGcMpQod2JPNTw5IuRRaylJM7iqVYvVYJJFGc0/AEipzN4sBNCt4lalimTGSLc8UpaRyte0dQNzXiXsuZV9o+t0i/2ex6QQIHoTTPDyjpf2TWZRlt/0Ev49SUiBQSEOL8WxqX/AMzw9+7wqwBsbKVxBJJtVR7ZtmPsHPWBU4ekku2r/j/s0v8A+lWoxf8AZqcucCW/HvFKs37QIbQQN6Fwna3BLEOJcSTsTYD1jVVrmTYPEwtp3URumQoDfci444rTjwKC12Z8nrHP9tGFfzhwrJCiBT3IUuOkKcMpprmvZ5CW5Dcp6pv84uKpyhpCB8fh6VPLGb0hoOLVod96kCAKpfxXhgCaHxectkwIsOKpw2MJ2rI8XFlWKsQXySAN+acZAp1oSuDV5J61YhAAuaPu/B3ZLGP694FUtbWqt55Mda5g8jal5W7OstJ8q8q/u/OvK46zAYLIVqgAiTUM0yh1pUFMxzTLJMK4o94FGBTbMMSpSTMe9WlmipUJHG2rM5lOG7w+Kwp3iWENRBmay5fUhccTRuFxYUqVmwq3GL2FTaVBmJy5bpsrw0DisLNidqcYTN202AmgkIU+4ruxVVxiZ8ilLYNg2NAN7mhsVhQVSKNxOCdQrSpJmvF4ByxIhPNHkvBNQZWViIoTQAZinhygPQlm5G5qrMck7hPiUJ6Ukp0NwrbPcj0aj3kFMUPjwjWdAtxQaFJTzR+SYpHejXAT51FXdh5cqj4CGnntGlKTA8qFaKkk3hXPWtNmnaNnSUMQV7WFqQoy127jkDnfemkvsLg+rAnUkfFMnrTM4R1lnvdcdADQWOx5VFhAqT+ZKe0tQTJAAG5J2pa3oHGC8nmVY5xboSlKnFrMBIEknyFbfGYhnL0an4XiDcNC6Eev7x6nYedL1pbylgkeLErFzPH7iSNkjk8n2qOUZCoL/aMWSrEGFBCrBrlJV1XH3dk+u2mONR7IvJrvRQ1l2IxxLuKeLbRultIOpQ40o2SOdSvYGmOH7O4ZBkNjYA6jrmLz4rD2Aptv+vrVcU5BzZ6kBIhMegAHNRE11eoNEUExeXtOD7RpKvUCR6EXFIMb2TQDqYcU2ocST8lTIrVKTvVKvL+/H9K4Kk0ZE5xisMQMQnWiQArm3RQiTHChNE4rANYxvW0vQvy69Fpnfz+tP3UBQhQBB4I69QdxWbx/Z5bRLuFUQb+Eb+iTztsaDQ8Z/Gme4Hs46Em2o9QZq3LsDiW5AQTPWruz/auSEqhDgt/Cq8Qeh8q3GCzJLqSRukwpPKT09POs2Rcd0bMeRy0+zMt5U/EqITSF/FvtrKVoJTO4FfQ3naqaAWqCB8qxc99GgxeEzFM3SflTzDKSr4T7Vdn2RqKSUJuORWSyjC4lp3WZV1FUUVe1QV0bL/D1da6lDmcYuTCEgV1GoB4szeV4/ukqTNqpfxsk3tStx0CopSV7A0XjTdszqc+P4rRLEIBkzeq2mweam6ABBFAd/FharRRO2xk0+UEwLUXlGJKDKDCvKkS31ERROAfKObV0osvhycP2NJmWbOKEneqMuU88dBlQm/SlDuLJV4Ph86dYPOi01pSPF+9TR0qZ2WcW7Rfhsa9hC4lKLE2JpLmWJceVqWb12LzFxydSqFSgmlbISm2RThxO9Efso2odDKhx7173mnbc811sW2wtDITtY1ficctVlqmKBL0CTVa35ExvQo6nRatzpWx7IZQltlWNdt8QbJ4CR9o4P+I96yuTZWcS+20m2s3PRO6lewmtt2uX32IZy9jwoSEhRAsltAJJI/hSkqPUx1q+KH+Qk14AMiYVinji3R4EqIZSf3kkHX5hMm/Kv9Nasc83v196h3TaQENCG0AIQDE6UgQVfxGCo+ajU6sZ5O2efT9WrwCp6uv686iTQFIKTXiRBqYVQmOxrbQ1OKCQdp/KLmiEIUfb8arKKAzHOEtoQtIU53saAgGVSJHzFJGsxxeJeUw0lLCkpKla5BSlMSVFSSfvJsEzcUoyg2ajT1qJF/171a4qTx7CBtBgHYGvCLULEM7n+RJdSVIADgBIOwVtZXnbevOxOLWULlULaUlJmZUlQVp1HoCkiTewp+4n9RWbyVPd5itof+9tYTp4VZ1HvqbI/mrkk9MrCTqjXuZi3wZ6iuw+JCpVqiOBuaVtspGqIiSZ5vf86NyzB94dKSQesWrB7NSPThO0mCv5piYOlYQmdok1zTqjdRud4pnj+y60jVrsOKGxWW6GwsKE03GT7H2RLH8VdSw4lVdU+UQWz5+HBztTTs9jEd8lKhakzYJIp23hUIKFC8m56VZuuxMTnxpGxzHIMK/MEBcbisDnGS9yqNYVTzMcO634kujSqs3jXxqOpUmni7FmkujsPlylbD3pk/kPdoClqHpzQTGIITAJivHnVHck+tUEIFQExt1qpx3VYVNy9cy2KWhaKUkirg8RVmiK7yArmkHjZHvCre1WYdgqIAE06yrss9iE6kC07nat9k3ZNjDJlZBUUwrV+VI5RXQ8cLMZ2e7MqxSiEjwjcnb2qPbbLE4V1LYAI0iK+pYFxplohopEXrCdo3sM4tS3Cpbn3b+Gh7myskoxB+wDIR3j6pSIUkK6BELdI52ge3nRHZptRDuJWmHMSolMj4WQrwAH+Ip+SE7zVvah3Tl2FQhMftEJtaArxqHnJj1pq24FAkTpslAVEhtCQhsGLTpSK2w6R52R9sjq/W9V4jGIQJWtKR5kD61JRrL9r8OnWw44JbCwlYvdGoKULXEgKEi+1FkYq3Q5R2iwxIAeTJ6ggeUkiKHzvMXkussshGp8wFrJ0gzHA9Ou+1Ke0+PwBC0MNosVBCmmgiACdJUqAVWjrU+0WFUnBYZQs6ylskgyQom3i4I+z2O4pSiirRo8twamgvvMQcQteiCElKGwmdQSCbkyL6R8PM1l8rzDDFbq8T43lKUlKXG9bbSJEBKSCNR/COpmtRgGQhhsd6XSod6p1SdM98lCgkTeEiBfmbClWbu4QL0vBGoifhvBtOoDyPPFcBPb/wCBrg8QhSUlpQKUjSNJ2CRATbawApPrDWZsLPwvpUyuwMaxoQb7eJTZn+E1V2SwyS5iFs6/2cIQAozp70rTCJVcnTrPlbypj2hyAvNAJKW16krClagIuCSUgkdduBQOSqQfJ2O83HparSroP0PKq8QZUTa8SRIEwNUDeJmKhqtQomTdUNuT8/lWS7Q4n9nxWGxI/wDWtJMc6FhUe41CtVrgQLdf7nes52uY1ME28Kgfa6T9fwo0NjdSG+a4ZaXSlJTAJTY2ISogQfSK9y7MXWFSkD04oXM8UXMO0+Ny0ysx1SEtOH/ckz51WjMbSU7bmay5lU7RvwS/H+A3MO1mJclsgAKsYGw9aDOJKE6YJ9yamnEoUJEgUHjM5aQY13jaL1J8n2XuwdeaokzvXUqcZCyVW8RmupvYRX238g2VYtof5m/FFuYxqLSebbUgThzRjbJiqOKvZm9ykePYpa7XivG8MBc1elrqQKfZZiMOls6gFLjkfSuckuhE032Z8CKa5LlQeCtatNrR1rZ4fJWC2lSkjxQSOlWxg2rJAsJJnYChLm1rRWMYp72fOgSklAAsSJjzo/G4FSUIKRKjvAo05w0HipDSDbwz9TV6c4AbWtZClXsBYDgClc0ho42/4EP7G8UklJAG5qhlvVI1R9anjc3U7G6U9Ad42tXrSx7+l6LlSIzlT1s+hZd2xaYw6GkIJUEx5T1rLZnnzrqioqVfjpSbvCSdwBXLdIE36fOp1Yjyyegl/MF8rMnzNCuuRdSr9K0OTdj8Q+fGkNpgHUdyD0FTznsuMPKgvXBvqED26mm4UrFUJSYFm+O73LcOUlXeYd1Sf5Vaig+3gFbDLlFTKFRGtCFbESFJChHWxrJJwgVh3QFGAnWf5doj0FPOzGMLmDZN/sitkzH3SFtm3GhaU/8A5mtWCanFNCZoPHcX4Gi6TdpsKV4dwAXTCh56bkD2n502IqyOP16VYyp07M9gsqYxGDYKUIQdEFaEpC+8SShRUrdU6dUH973r3LsmeDLrLriC3BQ3uVD+IjhItYmd4tWhUv8AXTyqJN66hnNiFPZNBSEu4p51IGkJQA2kAWAlZXbe2ketP3W0rUpSm21SlI8bbblhtdxJvbcRSzMsz7lxkKACHHAhaj90GBPHWf5TSZzO3sM++y4lToCyo7yhKQZKQLaYAnjwcXpRvykatpzWAkKGlBKQBASjlQAFhver38RJJtEQP18/nWS7IY5KlYptMlOoPotBAUdDoI9Sz/t860RV9KVsWSp0QWa9dAgEG95HAqpVRjcfr0muQp7NDY5rWhSeqVD5j/qiQOm9v6AeteJFNQBL2Sc73BqbJ/ylrTHAQ8nUBP8AqDp/6qGHyNT7UtqIWLFKrC28Hmo9mh3eNxLV9K21KAvuhSXEn0CS4PnQOa47Et42Q4oJBQkAWAQQNhsY69ajlimk2a4NcnfkjiMO80ru1hQPnYEeXFLhhW1OanCvzCY44vW/fcwrzOh55LhH3ifFPlG9Y7K8MhbyULc7tBkaiAD5ADis7jxemWeqplCmUfdUoDiYn3rqJxeAYStQ78WMXBm3WurqkPzyi3XHAk1Lv4sfnQSnvpROHw7jk92nVpE+Z9K77M65PR6Vq6W86ObybEwlaWVEEgxHFe//ABvF2JZVBE79fpTXDZriMGpOooVAADalElPsKKXyUhD5NCMpeUlLrIUlQEKaUd7WrEZzhHULPepLWqbdb9a2Se2aj8am0Hm/0pB2m7QN4hSAPGgAyoiFT/DTSaopJ1tGZUgIEgSahh3lKsBc8cUe7gEpN1yDt1g9elMspxyGkEBsagYKusdKi5qurKQjx3yoUnAPWT3arxHhPPnW0yjI1s92QlKio+Iq48hSzG9r3Et+EC21U5ZjsS8kYhxwgSAiLDUnokUGpSV9FMTxxl+OyfbTBIaX4EnW4dRkwAOopfkGIbbdQp4akg3H5gVse0DZfwYWpI1o3ULFJG9jxXzZl11tQc0d4lPJSSmPUbVWCS0JOKb5M+ouf+QGUEeBYTN5F44gClPaXPWMUgFpWpQvpNleYANHZVlbWJZ7x7D6FKFgd/W2wrLMZA648oNoZhIkKkgRMRI5qk3qntHRatNB3Zt+V6FwNaSkp6A8HrXvYSULxWHV9zSodSWnC2VR0hf0qgsuNKSvu9ZCtX2d4KSCBJPMedMlp/Z83bUCEoxSdBMAiHU6Of4whU+dH0yqL/kj61qU9eV/sPf18/0akmrFoNv1v5VUr0rXR5hFZH96qKv1z6RXrki556/XyFUl2JMG0/L51zCLe1uG14ZdvhhXy+L8CapwLi3sVgsUhDjodb0PpQkm3iafKtI+HxLN+Ir3NO0TCJBOvqECQZ3ubfjTl1arFR+JDatoGlSAtNoHBFo4pGUTcVtC/A5N3WLDqFJQgIWlxIBletKwQgBOnfSbkXSKag1j8p7RLLoS4BpcMJMRpvAvyJEetOO076m8I4QbkASDBuQCY9/xqbR0k7SYPie0jYWUIQt0jfQJH1k+tFYzvP2tGH7xLIWhatWkOKCkIKi2BqCZsRvvTRg92gNNSlpATASSARAIUY3Ufik/ve1Z7tgFIQh9BKXGVghQ3GoxI94onKroaYbBtJWhz7VxxCgtK3nJAUkylSWkAJTBAsZolJnf9E/91XgGSy2Wlu984pSFlenSEQiyEXkpIXJJA4tViRVEhJdmfec7nM8OskpQ4O7UQJJDgU0v8Fihu2eGUlxspHxJIUTwUKi/zj2ortu0SwlYN0L6X8QMel4ont4pK8M06CQFltaSd4daJM+/0FJkVxaKR/xf+hjEjkXnnb19a5T4ESNr2oJxRGxm2/A8hUGVGbzPnWPgX4h6QpV+snbzrqmlBIs2o+YBiurthpmmdwmFCdBbuOdjPWaoy7HnDGWQCeQoSD/Q0uxGLUtWomOsVWXum5pbRdZorpD9fbR5SdKkoCuon6VnS4VLUo3UoyTz6TReNwSm94UkwQsfCqRwfyoZFh+XPlSuVkpzbOcSkCYHpXbQABteol7rE8+VeF4xZNjPO0Ua8EtnFwSKhBuOvHAroJEn5f1opjDqI1AWNgo2TPA1G00F9DpW6Au6I8PHU7VqcLj2kNMIVaCdQAm8+Enyv+FJ8fhSwCXC2FRIQFpUr5Jn8aEw2I5SoieB1FPtdjxnxdm6zHtCltITCVJXOoDciIt50l7EkJLjZUO7VJQCfwI9PpSRnAapcJJTtPnvafyq3Yyjg2NGWW3ZRZUjZK7S92vwgHT12tQeN7XAMkBASpRBJFrfuxx/esw4sm9/61Wyk7kfPy3n50vNsT3n4GZzpY+C1uB0ttV/aDGThcI+CnvmnNuYSZT7ShI96TPK6emwinGWNzgcW0u6gkOJHPhEwOg8A+Zq2B/lRKbb38G9UtK0haJKVhK0k2OladSTB2MGl2JJAJF4ki+9j7e9UdksVrwOHMfCFNnc/A4sC/8Ap0fhRjjgItBjoR08ua3raMklTZk8C/icaku983h2gru7JK1khKTGmP3VC5KduaDfxDoWvCuq7xLoIbWE6SZBjwiebEcehqOEW+0+/h8OkL1qDniIASEhRCgVKAHhcgzvpFMsBli0uh7EuJcW3dttF0BXBWuwgbwmZIEmLGRZ0gbsXmaUthtKGg9qOlXdILqpGoQ4QSIuLREU5xTilBRUokqCiSbkk7mTzSDJHEsYx0QiY1IUpKSUfelBVZJgm+9rRTJzMWlBxCFpUpLa1ESYhA8VxaQL+gNAWSt6M6l7v8Nh8O004660FSUpJ063nFEeGTBChvFH4PFqfZcwzkh0JIGqxVpMgHzBHyp3l61owmHauhPcyUyoBRcWtesp2mCm/kKWYrKQ4+lfeBogBRVpKiYMDSkEXIkXIECgM2ro87O54AnuniEKbASCoxIEiL7EAAewo959vFMYhKDq0JA1AHQSqSAFfvCAY6HyofF4FgqU4tsL0kGPEAqNgQlQmbDrTPvIAQhKUpEwhCdKBPIHJ8zJMUaEbXYFhm8X3bWlgMktJ1uYlWlKihMShseMgp08bk0wwzOhBSt7vllROoICEgQAEpEyedwN6rU95mbAx+t4qIdt5xsN/wClzNOkK3fgqzhvvGXEDxSkkR1F0/QUP/8AayhqSCppLrV/u90rWzMfwLifKjZiw6dPqKUdk1wjFsW8C0rSjqkKU27b0U17A1zW9jR60YdJHt5wT9Kvbjkke0ma9xDBQtaIPgUUz5Xjn0r1DOxlI95/4zWbo2IIRjXQAA4oAW449q6qSuPvT6AR+Ne11IIVqiQbkcVxdO2x8t69caki3MmDv5VscgyZlwEmFqQBqMwhJInSDPiIHNZqJwjzMtgHFo+94fvJIlJ9Unn8abZTlK8bIYaUgjdRuz6ajdP40tx4SF+AyiNQEHknmTO1br/xl2oQlK2HFBJUr7NPqkzf1SaKir2FbfFkcD/4pVAU+8E8kIEj5qpfmvYzDoXp/aiGwAVLKU6B5a9QFMO3nawox2GLS1EMau9bBUAQsAieD4Z9CBUcX23wLn+Zh1KSBZZbSqevhOwvVagh6j5LMj7O4GA4mXhskqIg+YSNx60t7fZow7hiw2tGttafAPulNiI9Cdqy2COJccU1gtZCyVaUSAkTEyr4REc1ysC2hzQtYWsGFFPiv96FW1Kuea55IxjpA4yfSA28KVeE2QBJ08k/qaaZJlKVKjYcncwN4FUYxUKUmdjAgQI4MTvXrTpSZRJO89P7Vmk21oHFJ7HOeYVLQSUq8JkBMCwB3TpO1JA2TBO97bc2NSeJUdajp8iZuf7ipM6R1O28zbieBtXRTrYJNXo506bEAcwImBfY9apWqSSSALwmRMHafpUFOjV90q+7YWt19DVbqRMrgztO3oKqkISLQsfvG4STa+1M+zWJPfhJuFak2EDabf7YpKrFJ43MQBEW44gURhH4cSoWSlQiBM3k36bi1NDUkzndGm7HvFIxOGUf8tYWlBkjSo6HSBtw18/WtCpQi2xB2A9fqay7L/c5iFSQnEoU2YEyViEDrdxLPpThb56/X2r0I/Bnn8/II3g3Dj2XUJOnSUvGwCG1yhS1KNoAcn+XapiP0ent6Vy1SZtx+dRmxm397cUKFbugHHZa0t0KcQ4oEDVpcQgCCYmUk9OkedMMLh2247pltEapUNSlwoRHeLUSLHYRvU2UzJNAZpmLaExrGqBYG9iI6xPmOKRjJt6QwdUpRK1qKirlRJP473qgm+4/M7bVm8ZnylABuUwTfmOLR7nzpQ8VnwlSiN/iJvPnzzSckVWJvs3SoTJnaORESY3+tDu5glNyoAgeL1IsI871iWk3kk/1r1KoveD+PrXcxlh+zSKzxAkhZUSZgJjiLn2Bmh09o1SRoG9jN+N/7UraSFqAAsOgPyMe9GowiB4bHm/X0+X96SWaguEF2TGfKiQLkiSTI8IiNMC/NqWLLpX3qJSVarpPWyvmJpj3SQTA1T1gz7ccV7Mz1jn5m/TzM2qcs7Z1xXSAkNLUStY1LNo3kgRqPS3NRRgzupOmANzvbgc0Y8+qwSd+m/nzUVpttHmbK9dtvKp+4+wqYMWkdSP16V1TLCDff/d/Suo+59h5EMS+SLQmT7x+Vcw6vQAJ0z1N55gfq9X9zqO0WgQD/wBVY9hlIElJSOsED2JpbFAiozB2HA1ST69L07/wFTbQcfUlnUQADJVewsnavezuXtLWtTySvuwFBOqEm5upXQGJiiHHHRiO+fbIRqKkp1IKBITpSJNpKfK8U0Wm6ZWOK1yDXeyBu6cQSsmdRQDfzMi9hSvG9mXUAGyx1SRNzyk3Fa3LsacQpegaSjcKkm9/h/PmrnGl2STci6RE7WAI597VWUF2GrMp/hbuGSUocla0mUokEiRKSvz8uldkeEbQFPPDRpSYSq2nqTTfF4J11fdklLZv4Z1oIvIWbQRMg/3rHuZktxOkuJVoOkBelJINoPUW61knHlaRqUuLWjxsl4lxQABM+nv5VaUAAEKtbneZq7CoUsLSlsK0CVkSdJPU8+1K38QEq2v5336zVFExT5cthBWFKvEDgxbzgb8Vas2gX3+W9o3npVGCb7xUx4hIi0bdJ8pq/E6QYACwN+ZNhMzJAJPrR8iAzTaiqBMWncSLW286s0ahCgBbngHqBaq0u6RBE34Bj0k7/wDR4qpxfH3hcyfe5J897Uxx49hQTYgJEbnf08z+derZIm4GyRc+RPX6G/lUGnBABCQZsTeehtsPnMV6w7qEFI1efkN+nt/SjsOxpmCycOy+hRC21CCNwUWBnmFJB960+YKIWZEBQSsW4cSFp25gisSnF6WVNHZRmZG8gyI4kGmGBxId0IViAwAENpBSpRMJgKJgAAkxMjYbVqjkSEeNyG7+PSmy1AAjkxxa0g9aBxOfhJ8AkQeoE/dN/Kjcz7EuITKXO8XNgQEgiDbmDtcmKzSsvcSstlslyASmxi0gkiwEbnahLIxlhS7LX83dVsSlMbA2jjYX2oUjVpSVGATc8ajckxJ2G9HDJ3O4U8qyRAE7qJIAI5Cbm/ypc67BNt9gOfT9c1OyqikXLYQCdKxG4nkjj1qtLRUNwPWZMf3qpwqBuItzz70c22uBJGxlJkAD9HillKtgekUfst79YTEX6UWhuBa3nz57jr9amAADzP7tiY5N7D+lS9JG1ifmfQTUJTbJuRFKVSFBQgiCLSIgATUlqSkSb7XFtvXj9XqpxvbZR8htfi81AshRvcbfCQBcCD+hQFuyYib2tsbW32i3FQA1AqnjxSAT7bdBuai+APggiQIN4F4NxzRKQIEmSReeh4tAgGicUwBeY59BBix9a5pggE/EVTFjHG0/WoFadribgRI6Xm9WKaBHiWY4EAAgcCfagzjjbbV84/CuqzvE/wAPuBPvNdQtAJ96q9z8z50MBv5kzXV1ch32M8tUdaL72PmNOx8q+qYFhMJ8KfunYb9a6uquL9mXxv8AA7PkgLkWJSm43soxestgX1F5+VKsoxc2sNuldXVTN0Ni/YcGzZ9D9K+ftj7UjjST7xv611dWFeTch92fWfDc3S5N94Bia+ZuqkqJub/nXtdWnF+qMnqf3GWF/wAp08/Z35+9TJkRhsSofEO6APIBduAa6uort/8AvBkZn2TJk3Oqql8+ldXVRDosGw9vpUGDc17XUzCN30gNswN1JnzuN+tazNsuZGDeIabB6hCZspQF4rq6hAfwbJY+y/lH5Vm8ybA1EASQZMXPgO/WurqY7wY7tY4UoSEkpBUZAMA+HkDfc0hCja/FdXUoH2Ws3ifOnL/wn+X6V1dUchPJ0CM3UZ6D/kKOxAsfQfSvK6kZFiB1ZsZM35phP2YPJ0yetdXUz8DSDMsHiV5K/p/U/OvXDdVdXUrFKcMbfy/nVSf8wV1dXfIEBvpGo2rq6uojI//Z"/>
          <p:cNvSpPr>
            <a:spLocks noChangeAspect="1" noChangeArrowheads="1"/>
          </p:cNvSpPr>
          <p:nvPr/>
        </p:nvSpPr>
        <p:spPr bwMode="auto">
          <a:xfrm>
            <a:off x="155575" y="-2057400"/>
            <a:ext cx="5715000" cy="4286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196" name="Picture 4" descr="http://4.bp.blogspot.com/-cXCUih2AtVE/VBCinNHwMHI/AAAAAAAAA-A/8DgCEf3x-ws/s1600/Restin-Peace.png"/>
          <p:cNvPicPr>
            <a:picLocks noChangeAspect="1" noChangeArrowheads="1"/>
          </p:cNvPicPr>
          <p:nvPr/>
        </p:nvPicPr>
        <p:blipFill>
          <a:blip r:embed="rId5" cstate="print"/>
          <a:srcRect/>
          <a:stretch>
            <a:fillRect/>
          </a:stretch>
        </p:blipFill>
        <p:spPr bwMode="auto">
          <a:xfrm>
            <a:off x="3276600" y="4572000"/>
            <a:ext cx="2152650" cy="2114550"/>
          </a:xfrm>
          <a:prstGeom prst="rect">
            <a:avLst/>
          </a:prstGeom>
          <a:noFill/>
        </p:spPr>
      </p:pic>
    </p:spTree>
    <p:extLst>
      <p:ext uri="{BB962C8B-B14F-4D97-AF65-F5344CB8AC3E}">
        <p14:creationId xmlns:p14="http://schemas.microsoft.com/office/powerpoint/2010/main" xmlns="" val="2532175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600200"/>
            <a:ext cx="8458200" cy="1754326"/>
          </a:xfrm>
          <a:prstGeom prst="rect">
            <a:avLst/>
          </a:prstGeom>
        </p:spPr>
        <p:txBody>
          <a:bodyPr wrap="square">
            <a:spAutoFit/>
          </a:bodyPr>
          <a:lstStyle/>
          <a:p>
            <a:pPr lvl="1"/>
            <a:r>
              <a:rPr lang="en-US" sz="3600" dirty="0" smtClean="0"/>
              <a:t>Describe what happened to Grandpa.</a:t>
            </a:r>
          </a:p>
          <a:p>
            <a:pPr lvl="1"/>
            <a:r>
              <a:rPr lang="en-US" sz="3600" dirty="0" smtClean="0"/>
              <a:t>How did Billy warm Grandpa's injured foot?</a:t>
            </a:r>
            <a:endParaRPr lang="en-US" sz="3600" dirty="0"/>
          </a:p>
        </p:txBody>
      </p:sp>
      <p:sp>
        <p:nvSpPr>
          <p:cNvPr id="3" name="Rectangle 2"/>
          <p:cNvSpPr/>
          <p:nvPr/>
        </p:nvSpPr>
        <p:spPr>
          <a:xfrm>
            <a:off x="838200" y="152400"/>
            <a:ext cx="7924800" cy="1200329"/>
          </a:xfrm>
          <a:prstGeom prst="rect">
            <a:avLst/>
          </a:prstGeom>
        </p:spPr>
        <p:txBody>
          <a:bodyPr wrap="square">
            <a:spAutoFit/>
          </a:bodyPr>
          <a:lstStyle/>
          <a:p>
            <a:pPr lvl="0"/>
            <a:r>
              <a:rPr lang="en-US" sz="7200" dirty="0">
                <a:solidFill>
                  <a:prstClr val="black"/>
                </a:solidFill>
              </a:rPr>
              <a:t>Focus </a:t>
            </a:r>
            <a:r>
              <a:rPr lang="en-US" sz="7200" dirty="0" smtClean="0">
                <a:solidFill>
                  <a:prstClr val="black"/>
                </a:solidFill>
              </a:rPr>
              <a:t>Questions:</a:t>
            </a:r>
            <a:endParaRPr lang="en-US" sz="7200" dirty="0">
              <a:solidFill>
                <a:prstClr val="black"/>
              </a:solidFill>
            </a:endParaRPr>
          </a:p>
        </p:txBody>
      </p:sp>
      <p:sp>
        <p:nvSpPr>
          <p:cNvPr id="3074" name="AutoShape 2" descr="Image result for ow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698" name="Picture 2" descr="http://www.jomo.com/images/pic_bandage_foot.jpg"/>
          <p:cNvPicPr>
            <a:picLocks noChangeAspect="1" noChangeArrowheads="1"/>
          </p:cNvPicPr>
          <p:nvPr/>
        </p:nvPicPr>
        <p:blipFill>
          <a:blip r:embed="rId2" cstate="print"/>
          <a:srcRect/>
          <a:stretch>
            <a:fillRect/>
          </a:stretch>
        </p:blipFill>
        <p:spPr bwMode="auto">
          <a:xfrm>
            <a:off x="2819400" y="3505200"/>
            <a:ext cx="4249335" cy="2819400"/>
          </a:xfrm>
          <a:prstGeom prst="rect">
            <a:avLst/>
          </a:prstGeom>
          <a:noFill/>
        </p:spPr>
      </p:pic>
    </p:spTree>
    <p:extLst>
      <p:ext uri="{BB962C8B-B14F-4D97-AF65-F5344CB8AC3E}">
        <p14:creationId xmlns:p14="http://schemas.microsoft.com/office/powerpoint/2010/main" xmlns="" val="4129539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219200"/>
            <a:ext cx="8305800" cy="1384995"/>
          </a:xfrm>
          <a:prstGeom prst="rect">
            <a:avLst/>
          </a:prstGeom>
        </p:spPr>
        <p:txBody>
          <a:bodyPr wrap="square">
            <a:spAutoFit/>
          </a:bodyPr>
          <a:lstStyle/>
          <a:p>
            <a:pPr lvl="1"/>
            <a:r>
              <a:rPr lang="en-US" sz="2800" dirty="0" smtClean="0"/>
              <a:t>Describe the worst storm that you have ever experienced? Did you ever feel that your life was in danger</a:t>
            </a:r>
            <a:r>
              <a:rPr lang="en-US" sz="2800" dirty="0" smtClean="0"/>
              <a:t>?  Was it Sandy?  A snowstorm?</a:t>
            </a:r>
            <a:endParaRPr lang="en-US" sz="2800" dirty="0"/>
          </a:p>
        </p:txBody>
      </p:sp>
      <p:sp>
        <p:nvSpPr>
          <p:cNvPr id="3" name="Rectangle 2"/>
          <p:cNvSpPr/>
          <p:nvPr/>
        </p:nvSpPr>
        <p:spPr>
          <a:xfrm>
            <a:off x="4482" y="304800"/>
            <a:ext cx="8915400" cy="1015663"/>
          </a:xfrm>
          <a:prstGeom prst="rect">
            <a:avLst/>
          </a:prstGeom>
        </p:spPr>
        <p:txBody>
          <a:bodyPr wrap="square">
            <a:spAutoFit/>
          </a:bodyPr>
          <a:lstStyle/>
          <a:p>
            <a:pPr lvl="0"/>
            <a:r>
              <a:rPr lang="en-US" sz="6000" dirty="0">
                <a:solidFill>
                  <a:prstClr val="black"/>
                </a:solidFill>
              </a:rPr>
              <a:t>Taking it a little further… </a:t>
            </a:r>
          </a:p>
        </p:txBody>
      </p:sp>
      <p:sp>
        <p:nvSpPr>
          <p:cNvPr id="25602" name="AutoShape 2" descr="https://blufiles.storage.live.com/y1pfwqYpvJL0qyrWVsWJMeY7u0k0iA8FPugdBJfyDGIMoMK8IPi7t4XUZTwNau0vJRDFcATvwXxXLo/respect.jpg?psid=1"/>
          <p:cNvSpPr>
            <a:spLocks noChangeAspect="1" noChangeArrowheads="1"/>
          </p:cNvSpPr>
          <p:nvPr/>
        </p:nvSpPr>
        <p:spPr bwMode="auto">
          <a:xfrm>
            <a:off x="155575" y="-1516063"/>
            <a:ext cx="6191250" cy="31718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4" name="AutoShape 4" descr="https://blufiles.storage.live.com/y1pfwqYpvJL0qyrWVsWJMeY7u0k0iA8FPugdBJfyDGIMoMK8IPi7t4XUZTwNau0vJRDFcATvwXxXLo/respect.jpg?psid=1"/>
          <p:cNvSpPr>
            <a:spLocks noChangeAspect="1" noChangeArrowheads="1"/>
          </p:cNvSpPr>
          <p:nvPr/>
        </p:nvSpPr>
        <p:spPr bwMode="auto">
          <a:xfrm>
            <a:off x="155575" y="-1516063"/>
            <a:ext cx="6191250" cy="31718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6" name="AutoShape 6" descr="https://yasirzaheer.files.wordpress.com/2011/04/respect.png"/>
          <p:cNvSpPr>
            <a:spLocks noChangeAspect="1" noChangeArrowheads="1"/>
          </p:cNvSpPr>
          <p:nvPr/>
        </p:nvSpPr>
        <p:spPr bwMode="auto">
          <a:xfrm>
            <a:off x="155575" y="-1752600"/>
            <a:ext cx="6096000" cy="36576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74" name="Picture 2" descr="http://www.clouds365.com/blog/wp-content/uploads/2013/01/1-29-13-StormOverFarm.jpg"/>
          <p:cNvPicPr>
            <a:picLocks noChangeAspect="1" noChangeArrowheads="1"/>
          </p:cNvPicPr>
          <p:nvPr/>
        </p:nvPicPr>
        <p:blipFill>
          <a:blip r:embed="rId2" cstate="print"/>
          <a:srcRect/>
          <a:stretch>
            <a:fillRect/>
          </a:stretch>
        </p:blipFill>
        <p:spPr bwMode="auto">
          <a:xfrm>
            <a:off x="1981200" y="2895600"/>
            <a:ext cx="4953000" cy="3302001"/>
          </a:xfrm>
          <a:prstGeom prst="rect">
            <a:avLst/>
          </a:prstGeom>
          <a:noFill/>
        </p:spPr>
      </p:pic>
    </p:spTree>
    <p:extLst>
      <p:ext uri="{BB962C8B-B14F-4D97-AF65-F5344CB8AC3E}">
        <p14:creationId xmlns:p14="http://schemas.microsoft.com/office/powerpoint/2010/main" xmlns="" val="717738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2030476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bestclipartblog.com/clipart-pics/raccoon-clipart-6.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3429000"/>
            <a:ext cx="6667500" cy="31242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936812" y="1678215"/>
            <a:ext cx="7620000" cy="1785104"/>
          </a:xfrm>
          <a:prstGeom prst="rect">
            <a:avLst/>
          </a:prstGeom>
        </p:spPr>
        <p:txBody>
          <a:bodyPr wrap="square">
            <a:spAutoFit/>
          </a:bodyPr>
          <a:lstStyle/>
          <a:p>
            <a:pPr lvl="1"/>
            <a:r>
              <a:rPr lang="en-US" sz="2200" dirty="0" smtClean="0"/>
              <a:t>Why </a:t>
            </a:r>
            <a:r>
              <a:rPr lang="en-US" sz="2200" dirty="0" smtClean="0"/>
              <a:t>does Billy think he is the luckiest boy in the world?</a:t>
            </a:r>
          </a:p>
          <a:p>
            <a:pPr lvl="1"/>
            <a:r>
              <a:rPr lang="en-US" sz="2200" dirty="0" smtClean="0"/>
              <a:t>What comment does Billy make that indicates he is confident about his chances of winning?</a:t>
            </a:r>
          </a:p>
          <a:p>
            <a:pPr lvl="1"/>
            <a:r>
              <a:rPr lang="en-US" sz="2200" dirty="0" smtClean="0"/>
              <a:t>According to Billy, what's the one thing wrong with Little Ann?</a:t>
            </a:r>
            <a:endParaRPr lang="en-US" sz="2200" dirty="0"/>
          </a:p>
        </p:txBody>
      </p:sp>
      <p:sp>
        <p:nvSpPr>
          <p:cNvPr id="3" name="Rectangle 2"/>
          <p:cNvSpPr/>
          <p:nvPr/>
        </p:nvSpPr>
        <p:spPr>
          <a:xfrm>
            <a:off x="1198320" y="685800"/>
            <a:ext cx="7138493" cy="1200329"/>
          </a:xfrm>
          <a:prstGeom prst="rect">
            <a:avLst/>
          </a:prstGeom>
        </p:spPr>
        <p:txBody>
          <a:bodyPr wrap="none">
            <a:spAutoFit/>
          </a:bodyPr>
          <a:lstStyle/>
          <a:p>
            <a:r>
              <a:rPr lang="en-US" sz="7200" dirty="0" smtClean="0"/>
              <a:t>Focus </a:t>
            </a:r>
            <a:r>
              <a:rPr lang="en-US" sz="7200" dirty="0" smtClean="0"/>
              <a:t>Questions:</a:t>
            </a:r>
            <a:endParaRPr lang="en-US" sz="7200" dirty="0" smtClean="0"/>
          </a:p>
        </p:txBody>
      </p:sp>
    </p:spTree>
    <p:extLst>
      <p:ext uri="{BB962C8B-B14F-4D97-AF65-F5344CB8AC3E}">
        <p14:creationId xmlns:p14="http://schemas.microsoft.com/office/powerpoint/2010/main" xmlns="" val="2647699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295179"/>
            <a:ext cx="8991600" cy="2862322"/>
          </a:xfrm>
          <a:prstGeom prst="rect">
            <a:avLst/>
          </a:prstGeom>
        </p:spPr>
        <p:txBody>
          <a:bodyPr wrap="square">
            <a:spAutoFit/>
          </a:bodyPr>
          <a:lstStyle/>
          <a:p>
            <a:pPr lvl="1"/>
            <a:r>
              <a:rPr lang="en-US" sz="3600" dirty="0" smtClean="0"/>
              <a:t>Why did Grandpa have an astonished look on his face?</a:t>
            </a:r>
          </a:p>
          <a:p>
            <a:pPr lvl="1"/>
            <a:r>
              <a:rPr lang="en-US" sz="3600" dirty="0" smtClean="0"/>
              <a:t>Describe how Billy groomed his dog?</a:t>
            </a:r>
          </a:p>
          <a:p>
            <a:pPr lvl="1"/>
            <a:r>
              <a:rPr lang="en-US" sz="3600" dirty="0" smtClean="0"/>
              <a:t>Why was he awarded a small silver cup?</a:t>
            </a:r>
          </a:p>
          <a:p>
            <a:pPr lvl="1"/>
            <a:r>
              <a:rPr lang="en-US" sz="3600" dirty="0" smtClean="0"/>
              <a:t>Why did Billy crawl under the buggy?</a:t>
            </a:r>
            <a:endParaRPr lang="en-US" sz="3600" dirty="0"/>
          </a:p>
        </p:txBody>
      </p:sp>
      <p:sp>
        <p:nvSpPr>
          <p:cNvPr id="3" name="Rectangle 2"/>
          <p:cNvSpPr/>
          <p:nvPr/>
        </p:nvSpPr>
        <p:spPr>
          <a:xfrm>
            <a:off x="457200" y="156406"/>
            <a:ext cx="8686800" cy="1138773"/>
          </a:xfrm>
          <a:prstGeom prst="rect">
            <a:avLst/>
          </a:prstGeom>
        </p:spPr>
        <p:txBody>
          <a:bodyPr wrap="square">
            <a:spAutoFit/>
          </a:bodyPr>
          <a:lstStyle/>
          <a:p>
            <a:pPr lvl="0"/>
            <a:r>
              <a:rPr lang="en-US" sz="6800" dirty="0">
                <a:solidFill>
                  <a:prstClr val="black"/>
                </a:solidFill>
              </a:rPr>
              <a:t>Discussion Questions</a:t>
            </a:r>
          </a:p>
        </p:txBody>
      </p:sp>
      <p:pic>
        <p:nvPicPr>
          <p:cNvPr id="5122" name="Picture 2" descr="http://www.okraparadisefarms.com/blog/images/6a00d8341cb65b53ef017ee4315dfa970d-pi.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67718" y="4572000"/>
            <a:ext cx="2692400" cy="20193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85816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073656"/>
            <a:ext cx="8077200" cy="2308324"/>
          </a:xfrm>
          <a:prstGeom prst="rect">
            <a:avLst/>
          </a:prstGeom>
        </p:spPr>
        <p:txBody>
          <a:bodyPr wrap="square">
            <a:spAutoFit/>
          </a:bodyPr>
          <a:lstStyle/>
          <a:p>
            <a:pPr lvl="1"/>
            <a:r>
              <a:rPr lang="en-US" sz="3600" dirty="0" smtClean="0"/>
              <a:t>Explain the superstition about hearing the owl.</a:t>
            </a:r>
          </a:p>
          <a:p>
            <a:pPr lvl="1"/>
            <a:r>
              <a:rPr lang="en-US" sz="3600" dirty="0" smtClean="0"/>
              <a:t>Why was Billy having so much difficulty sleeping?</a:t>
            </a:r>
            <a:endParaRPr lang="en-US" sz="3600" dirty="0"/>
          </a:p>
        </p:txBody>
      </p:sp>
      <p:sp>
        <p:nvSpPr>
          <p:cNvPr id="3" name="Rectangle 2"/>
          <p:cNvSpPr/>
          <p:nvPr/>
        </p:nvSpPr>
        <p:spPr>
          <a:xfrm>
            <a:off x="838200" y="152400"/>
            <a:ext cx="7924800" cy="1200329"/>
          </a:xfrm>
          <a:prstGeom prst="rect">
            <a:avLst/>
          </a:prstGeom>
        </p:spPr>
        <p:txBody>
          <a:bodyPr wrap="square">
            <a:spAutoFit/>
          </a:bodyPr>
          <a:lstStyle/>
          <a:p>
            <a:pPr lvl="0"/>
            <a:r>
              <a:rPr lang="en-US" sz="7200" dirty="0">
                <a:solidFill>
                  <a:prstClr val="black"/>
                </a:solidFill>
              </a:rPr>
              <a:t>Focus </a:t>
            </a:r>
            <a:r>
              <a:rPr lang="en-US" sz="7200" dirty="0" smtClean="0">
                <a:solidFill>
                  <a:prstClr val="black"/>
                </a:solidFill>
              </a:rPr>
              <a:t>Questions:</a:t>
            </a:r>
            <a:endParaRPr lang="en-US" sz="7200" dirty="0">
              <a:solidFill>
                <a:prstClr val="black"/>
              </a:solidFill>
            </a:endParaRPr>
          </a:p>
        </p:txBody>
      </p:sp>
      <p:sp>
        <p:nvSpPr>
          <p:cNvPr id="3074" name="AutoShape 2" descr="Image result for ow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6" name="Picture 4" descr="http://fc02.deviantart.net/fs70/f/2013/141/8/d/spotted_eagle_owl_by_cycoze-d663xi5.jpg"/>
          <p:cNvPicPr>
            <a:picLocks noChangeAspect="1" noChangeArrowheads="1"/>
          </p:cNvPicPr>
          <p:nvPr/>
        </p:nvPicPr>
        <p:blipFill>
          <a:blip r:embed="rId2" cstate="print"/>
          <a:srcRect/>
          <a:stretch>
            <a:fillRect/>
          </a:stretch>
        </p:blipFill>
        <p:spPr bwMode="auto">
          <a:xfrm>
            <a:off x="1676400" y="3276600"/>
            <a:ext cx="5114925" cy="3409951"/>
          </a:xfrm>
          <a:prstGeom prst="rect">
            <a:avLst/>
          </a:prstGeom>
          <a:noFill/>
        </p:spPr>
      </p:pic>
    </p:spTree>
    <p:extLst>
      <p:ext uri="{BB962C8B-B14F-4D97-AF65-F5344CB8AC3E}">
        <p14:creationId xmlns:p14="http://schemas.microsoft.com/office/powerpoint/2010/main" xmlns="" val="4129539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7188" y="1598474"/>
            <a:ext cx="8305800" cy="1292662"/>
          </a:xfrm>
          <a:prstGeom prst="rect">
            <a:avLst/>
          </a:prstGeom>
        </p:spPr>
        <p:txBody>
          <a:bodyPr wrap="square">
            <a:spAutoFit/>
          </a:bodyPr>
          <a:lstStyle/>
          <a:p>
            <a:pPr lvl="1"/>
            <a:r>
              <a:rPr lang="en-US" sz="2600" dirty="0" smtClean="0"/>
              <a:t>Are you superstitious? Do you know someone who is? Why might people be superstitious? Do you have a favorite number?</a:t>
            </a:r>
            <a:endParaRPr lang="en-US" sz="2600" dirty="0"/>
          </a:p>
        </p:txBody>
      </p:sp>
      <p:sp>
        <p:nvSpPr>
          <p:cNvPr id="3" name="Rectangle 2"/>
          <p:cNvSpPr/>
          <p:nvPr/>
        </p:nvSpPr>
        <p:spPr>
          <a:xfrm>
            <a:off x="4482" y="304800"/>
            <a:ext cx="8915400" cy="1015663"/>
          </a:xfrm>
          <a:prstGeom prst="rect">
            <a:avLst/>
          </a:prstGeom>
        </p:spPr>
        <p:txBody>
          <a:bodyPr wrap="square">
            <a:spAutoFit/>
          </a:bodyPr>
          <a:lstStyle/>
          <a:p>
            <a:pPr lvl="0"/>
            <a:r>
              <a:rPr lang="en-US" sz="6000" dirty="0">
                <a:solidFill>
                  <a:prstClr val="black"/>
                </a:solidFill>
              </a:rPr>
              <a:t>Taking it a little further… </a:t>
            </a:r>
          </a:p>
        </p:txBody>
      </p:sp>
      <p:pic>
        <p:nvPicPr>
          <p:cNvPr id="7170" name="Picture 2" descr="http://smrtenglish.com.s3.amazonaws.com/LMLA/ENG115Kids/unit01/1-4reading1.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8443" y="3352800"/>
            <a:ext cx="7691157" cy="33059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17738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295179"/>
            <a:ext cx="8991600" cy="2862322"/>
          </a:xfrm>
          <a:prstGeom prst="rect">
            <a:avLst/>
          </a:prstGeom>
        </p:spPr>
        <p:txBody>
          <a:bodyPr wrap="square">
            <a:spAutoFit/>
          </a:bodyPr>
          <a:lstStyle/>
          <a:p>
            <a:pPr lvl="1"/>
            <a:r>
              <a:rPr lang="en-US" sz="3600" dirty="0" smtClean="0"/>
              <a:t>Why did the contestants decide to move a few miles downstream?</a:t>
            </a:r>
          </a:p>
          <a:p>
            <a:pPr lvl="1"/>
            <a:r>
              <a:rPr lang="en-US" sz="3600" dirty="0" smtClean="0"/>
              <a:t>What is meant by "strike a trail"?</a:t>
            </a:r>
          </a:p>
          <a:p>
            <a:pPr lvl="1"/>
            <a:r>
              <a:rPr lang="en-US" sz="3600" dirty="0" smtClean="0"/>
              <a:t>Why did Grandpa try to put his britches on backwards?</a:t>
            </a:r>
            <a:endParaRPr lang="en-US" sz="3600" dirty="0"/>
          </a:p>
        </p:txBody>
      </p:sp>
      <p:sp>
        <p:nvSpPr>
          <p:cNvPr id="3" name="Rectangle 2"/>
          <p:cNvSpPr/>
          <p:nvPr/>
        </p:nvSpPr>
        <p:spPr>
          <a:xfrm>
            <a:off x="457200" y="156406"/>
            <a:ext cx="8686800" cy="1138773"/>
          </a:xfrm>
          <a:prstGeom prst="rect">
            <a:avLst/>
          </a:prstGeom>
        </p:spPr>
        <p:txBody>
          <a:bodyPr wrap="square">
            <a:spAutoFit/>
          </a:bodyPr>
          <a:lstStyle/>
          <a:p>
            <a:pPr lvl="0"/>
            <a:r>
              <a:rPr lang="en-US" sz="6800" dirty="0">
                <a:solidFill>
                  <a:prstClr val="black"/>
                </a:solidFill>
              </a:rPr>
              <a:t>Discussion Questions</a:t>
            </a:r>
          </a:p>
        </p:txBody>
      </p:sp>
      <p:pic>
        <p:nvPicPr>
          <p:cNvPr id="27650" name="Picture 2" descr="http://www.livingstreamsmission.com/images/mountain-stream-2-25271280315252lPNU.jpg"/>
          <p:cNvPicPr>
            <a:picLocks noChangeAspect="1" noChangeArrowheads="1"/>
          </p:cNvPicPr>
          <p:nvPr/>
        </p:nvPicPr>
        <p:blipFill>
          <a:blip r:embed="rId3" cstate="print"/>
          <a:srcRect/>
          <a:stretch>
            <a:fillRect/>
          </a:stretch>
        </p:blipFill>
        <p:spPr bwMode="auto">
          <a:xfrm>
            <a:off x="3810000" y="3657600"/>
            <a:ext cx="4343400" cy="2895601"/>
          </a:xfrm>
          <a:prstGeom prst="rect">
            <a:avLst/>
          </a:prstGeom>
          <a:noFill/>
        </p:spPr>
      </p:pic>
    </p:spTree>
    <p:extLst>
      <p:ext uri="{BB962C8B-B14F-4D97-AF65-F5344CB8AC3E}">
        <p14:creationId xmlns:p14="http://schemas.microsoft.com/office/powerpoint/2010/main" xmlns="" val="1785816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600200"/>
            <a:ext cx="8077200" cy="1200329"/>
          </a:xfrm>
          <a:prstGeom prst="rect">
            <a:avLst/>
          </a:prstGeom>
        </p:spPr>
        <p:txBody>
          <a:bodyPr wrap="square">
            <a:spAutoFit/>
          </a:bodyPr>
          <a:lstStyle/>
          <a:p>
            <a:pPr lvl="1"/>
            <a:r>
              <a:rPr lang="en-US" sz="3600" dirty="0" smtClean="0"/>
              <a:t>Explain how the two dogs doctored one another.</a:t>
            </a:r>
            <a:endParaRPr lang="en-US" sz="3600" dirty="0"/>
          </a:p>
        </p:txBody>
      </p:sp>
      <p:sp>
        <p:nvSpPr>
          <p:cNvPr id="3" name="Rectangle 2"/>
          <p:cNvSpPr/>
          <p:nvPr/>
        </p:nvSpPr>
        <p:spPr>
          <a:xfrm>
            <a:off x="838200" y="152400"/>
            <a:ext cx="7924800" cy="1200329"/>
          </a:xfrm>
          <a:prstGeom prst="rect">
            <a:avLst/>
          </a:prstGeom>
        </p:spPr>
        <p:txBody>
          <a:bodyPr wrap="square">
            <a:spAutoFit/>
          </a:bodyPr>
          <a:lstStyle/>
          <a:p>
            <a:pPr lvl="0"/>
            <a:r>
              <a:rPr lang="en-US" sz="7200" dirty="0">
                <a:solidFill>
                  <a:prstClr val="black"/>
                </a:solidFill>
              </a:rPr>
              <a:t>Focus </a:t>
            </a:r>
            <a:r>
              <a:rPr lang="en-US" sz="7200" dirty="0" smtClean="0">
                <a:solidFill>
                  <a:prstClr val="black"/>
                </a:solidFill>
              </a:rPr>
              <a:t>Question:</a:t>
            </a:r>
            <a:endParaRPr lang="en-US" sz="7200" dirty="0">
              <a:solidFill>
                <a:prstClr val="black"/>
              </a:solidFill>
            </a:endParaRPr>
          </a:p>
        </p:txBody>
      </p:sp>
      <p:sp>
        <p:nvSpPr>
          <p:cNvPr id="3074" name="AutoShape 2" descr="Image result for ow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626" name="Picture 2" descr="http://i.ytimg.com/vi/xJ7i1ZQKQdQ/hqdefault.jpg"/>
          <p:cNvPicPr>
            <a:picLocks noChangeAspect="1" noChangeArrowheads="1"/>
          </p:cNvPicPr>
          <p:nvPr/>
        </p:nvPicPr>
        <p:blipFill>
          <a:blip r:embed="rId2" cstate="print"/>
          <a:srcRect/>
          <a:stretch>
            <a:fillRect/>
          </a:stretch>
        </p:blipFill>
        <p:spPr bwMode="auto">
          <a:xfrm>
            <a:off x="1905000" y="2971800"/>
            <a:ext cx="4572000" cy="3429001"/>
          </a:xfrm>
          <a:prstGeom prst="rect">
            <a:avLst/>
          </a:prstGeom>
          <a:noFill/>
        </p:spPr>
      </p:pic>
    </p:spTree>
    <p:extLst>
      <p:ext uri="{BB962C8B-B14F-4D97-AF65-F5344CB8AC3E}">
        <p14:creationId xmlns:p14="http://schemas.microsoft.com/office/powerpoint/2010/main" xmlns="" val="4129539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219200"/>
            <a:ext cx="8305800" cy="2246769"/>
          </a:xfrm>
          <a:prstGeom prst="rect">
            <a:avLst/>
          </a:prstGeom>
        </p:spPr>
        <p:txBody>
          <a:bodyPr wrap="square">
            <a:spAutoFit/>
          </a:bodyPr>
          <a:lstStyle/>
          <a:p>
            <a:pPr lvl="1"/>
            <a:r>
              <a:rPr lang="en-US" sz="2800" dirty="0" smtClean="0"/>
              <a:t>Grandpa and Papa obviously respected Billy. How can we tell when parents respect their children? What type of things do you do to let your friends and family know that you respect them?</a:t>
            </a:r>
            <a:endParaRPr lang="en-US" sz="2800" dirty="0"/>
          </a:p>
        </p:txBody>
      </p:sp>
      <p:sp>
        <p:nvSpPr>
          <p:cNvPr id="3" name="Rectangle 2"/>
          <p:cNvSpPr/>
          <p:nvPr/>
        </p:nvSpPr>
        <p:spPr>
          <a:xfrm>
            <a:off x="4482" y="304800"/>
            <a:ext cx="8915400" cy="1015663"/>
          </a:xfrm>
          <a:prstGeom prst="rect">
            <a:avLst/>
          </a:prstGeom>
        </p:spPr>
        <p:txBody>
          <a:bodyPr wrap="square">
            <a:spAutoFit/>
          </a:bodyPr>
          <a:lstStyle/>
          <a:p>
            <a:pPr lvl="0"/>
            <a:r>
              <a:rPr lang="en-US" sz="6000" dirty="0">
                <a:solidFill>
                  <a:prstClr val="black"/>
                </a:solidFill>
              </a:rPr>
              <a:t>Taking it a little further… </a:t>
            </a:r>
          </a:p>
        </p:txBody>
      </p:sp>
      <p:sp>
        <p:nvSpPr>
          <p:cNvPr id="25602" name="AutoShape 2" descr="https://blufiles.storage.live.com/y1pfwqYpvJL0qyrWVsWJMeY7u0k0iA8FPugdBJfyDGIMoMK8IPi7t4XUZTwNau0vJRDFcATvwXxXLo/respect.jpg?psid=1"/>
          <p:cNvSpPr>
            <a:spLocks noChangeAspect="1" noChangeArrowheads="1"/>
          </p:cNvSpPr>
          <p:nvPr/>
        </p:nvSpPr>
        <p:spPr bwMode="auto">
          <a:xfrm>
            <a:off x="155575" y="-1516063"/>
            <a:ext cx="6191250" cy="31718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4" name="AutoShape 4" descr="https://blufiles.storage.live.com/y1pfwqYpvJL0qyrWVsWJMeY7u0k0iA8FPugdBJfyDGIMoMK8IPi7t4XUZTwNau0vJRDFcATvwXxXLo/respect.jpg?psid=1"/>
          <p:cNvSpPr>
            <a:spLocks noChangeAspect="1" noChangeArrowheads="1"/>
          </p:cNvSpPr>
          <p:nvPr/>
        </p:nvSpPr>
        <p:spPr bwMode="auto">
          <a:xfrm>
            <a:off x="155575" y="-1516063"/>
            <a:ext cx="6191250" cy="31718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6" name="AutoShape 6" descr="https://yasirzaheer.files.wordpress.com/2011/04/respect.png"/>
          <p:cNvSpPr>
            <a:spLocks noChangeAspect="1" noChangeArrowheads="1"/>
          </p:cNvSpPr>
          <p:nvPr/>
        </p:nvSpPr>
        <p:spPr bwMode="auto">
          <a:xfrm>
            <a:off x="155575" y="-1752600"/>
            <a:ext cx="6096000" cy="36576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08" name="Picture 8" descr="http://www.thomasvan.com/wp-content/files/handshake-respect.jpg"/>
          <p:cNvPicPr>
            <a:picLocks noChangeAspect="1" noChangeArrowheads="1"/>
          </p:cNvPicPr>
          <p:nvPr/>
        </p:nvPicPr>
        <p:blipFill>
          <a:blip r:embed="rId2" cstate="print"/>
          <a:srcRect/>
          <a:stretch>
            <a:fillRect/>
          </a:stretch>
        </p:blipFill>
        <p:spPr bwMode="auto">
          <a:xfrm>
            <a:off x="2895600" y="3048000"/>
            <a:ext cx="4114800" cy="3491761"/>
          </a:xfrm>
          <a:prstGeom prst="rect">
            <a:avLst/>
          </a:prstGeom>
          <a:noFill/>
        </p:spPr>
      </p:pic>
    </p:spTree>
    <p:extLst>
      <p:ext uri="{BB962C8B-B14F-4D97-AF65-F5344CB8AC3E}">
        <p14:creationId xmlns:p14="http://schemas.microsoft.com/office/powerpoint/2010/main" xmlns="" val="717738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brainyquote.com/photos/o/omarnbradley143510.jpg"/>
          <p:cNvPicPr>
            <a:picLocks noChangeAspect="1" noChangeArrowheads="1"/>
          </p:cNvPicPr>
          <p:nvPr/>
        </p:nvPicPr>
        <p:blipFill>
          <a:blip r:embed="rId3" cstate="print"/>
          <a:srcRect/>
          <a:stretch>
            <a:fillRect/>
          </a:stretch>
        </p:blipFill>
        <p:spPr bwMode="auto">
          <a:xfrm>
            <a:off x="2819400" y="2971800"/>
            <a:ext cx="5905500" cy="3810000"/>
          </a:xfrm>
          <a:prstGeom prst="rect">
            <a:avLst/>
          </a:prstGeom>
          <a:noFill/>
        </p:spPr>
      </p:pic>
      <p:sp>
        <p:nvSpPr>
          <p:cNvPr id="2" name="Rectangle 1"/>
          <p:cNvSpPr/>
          <p:nvPr/>
        </p:nvSpPr>
        <p:spPr>
          <a:xfrm>
            <a:off x="152400" y="1295179"/>
            <a:ext cx="8991600" cy="2862322"/>
          </a:xfrm>
          <a:prstGeom prst="rect">
            <a:avLst/>
          </a:prstGeom>
        </p:spPr>
        <p:txBody>
          <a:bodyPr wrap="square">
            <a:spAutoFit/>
          </a:bodyPr>
          <a:lstStyle/>
          <a:p>
            <a:pPr lvl="1"/>
            <a:r>
              <a:rPr lang="en-US" sz="3600" dirty="0" smtClean="0"/>
              <a:t>How do we know that Billy is a brave and determined boy?</a:t>
            </a:r>
          </a:p>
          <a:p>
            <a:pPr lvl="1"/>
            <a:r>
              <a:rPr lang="en-US" sz="3600" dirty="0" smtClean="0"/>
              <a:t>What did the judge say to indicate that he thought </a:t>
            </a:r>
            <a:r>
              <a:rPr lang="en-US" sz="3600" dirty="0" smtClean="0">
                <a:solidFill>
                  <a:schemeClr val="bg1"/>
                </a:solidFill>
              </a:rPr>
              <a:t>it would be wise to give up </a:t>
            </a:r>
            <a:r>
              <a:rPr lang="en-US" sz="3600" dirty="0" smtClean="0"/>
              <a:t>the hunt?</a:t>
            </a:r>
            <a:endParaRPr lang="en-US" sz="3600" dirty="0"/>
          </a:p>
        </p:txBody>
      </p:sp>
      <p:sp>
        <p:nvSpPr>
          <p:cNvPr id="3" name="Rectangle 2"/>
          <p:cNvSpPr/>
          <p:nvPr/>
        </p:nvSpPr>
        <p:spPr>
          <a:xfrm>
            <a:off x="457200" y="156406"/>
            <a:ext cx="8686800" cy="1138773"/>
          </a:xfrm>
          <a:prstGeom prst="rect">
            <a:avLst/>
          </a:prstGeom>
        </p:spPr>
        <p:txBody>
          <a:bodyPr wrap="square">
            <a:spAutoFit/>
          </a:bodyPr>
          <a:lstStyle/>
          <a:p>
            <a:pPr lvl="0"/>
            <a:r>
              <a:rPr lang="en-US" sz="6800" dirty="0">
                <a:solidFill>
                  <a:prstClr val="black"/>
                </a:solidFill>
              </a:rPr>
              <a:t>Discussion Questions</a:t>
            </a:r>
          </a:p>
        </p:txBody>
      </p:sp>
    </p:spTree>
    <p:extLst>
      <p:ext uri="{BB962C8B-B14F-4D97-AF65-F5344CB8AC3E}">
        <p14:creationId xmlns:p14="http://schemas.microsoft.com/office/powerpoint/2010/main" xmlns="" val="17858162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68</TotalTime>
  <Words>336</Words>
  <Application>Microsoft Office PowerPoint</Application>
  <PresentationFormat>On-screen Show (4:3)</PresentationFormat>
  <Paragraphs>41</Paragraphs>
  <Slides>12</Slides>
  <Notes>4</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Hardcover</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NRCSD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Rochelle City Schools</dc:creator>
  <cp:lastModifiedBy>Home</cp:lastModifiedBy>
  <cp:revision>8</cp:revision>
  <dcterms:created xsi:type="dcterms:W3CDTF">2015-03-12T13:37:22Z</dcterms:created>
  <dcterms:modified xsi:type="dcterms:W3CDTF">2015-04-20T01:41:21Z</dcterms:modified>
</cp:coreProperties>
</file>