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5"/>
  </p:notesMasterIdLst>
  <p:handoutMasterIdLst>
    <p:handoutMasterId r:id="rId136"/>
  </p:handoutMasterIdLst>
  <p:sldIdLst>
    <p:sldId id="319" r:id="rId2"/>
    <p:sldId id="320" r:id="rId3"/>
    <p:sldId id="321" r:id="rId4"/>
    <p:sldId id="322" r:id="rId5"/>
    <p:sldId id="323" r:id="rId6"/>
    <p:sldId id="324" r:id="rId7"/>
    <p:sldId id="325" r:id="rId8"/>
    <p:sldId id="326" r:id="rId9"/>
    <p:sldId id="327" r:id="rId10"/>
    <p:sldId id="328" r:id="rId11"/>
    <p:sldId id="329" r:id="rId12"/>
    <p:sldId id="330" r:id="rId13"/>
    <p:sldId id="331" r:id="rId14"/>
    <p:sldId id="332" r:id="rId15"/>
    <p:sldId id="333" r:id="rId16"/>
    <p:sldId id="334" r:id="rId17"/>
    <p:sldId id="335" r:id="rId18"/>
    <p:sldId id="336" r:id="rId19"/>
    <p:sldId id="337" r:id="rId20"/>
    <p:sldId id="338" r:id="rId21"/>
    <p:sldId id="339" r:id="rId22"/>
    <p:sldId id="340" r:id="rId23"/>
    <p:sldId id="341" r:id="rId24"/>
    <p:sldId id="342" r:id="rId25"/>
    <p:sldId id="343" r:id="rId26"/>
    <p:sldId id="344" r:id="rId27"/>
    <p:sldId id="345" r:id="rId28"/>
    <p:sldId id="346" r:id="rId29"/>
    <p:sldId id="347" r:id="rId30"/>
    <p:sldId id="348" r:id="rId31"/>
    <p:sldId id="349" r:id="rId32"/>
    <p:sldId id="350" r:id="rId33"/>
    <p:sldId id="351" r:id="rId34"/>
    <p:sldId id="352" r:id="rId35"/>
    <p:sldId id="353" r:id="rId36"/>
    <p:sldId id="354" r:id="rId37"/>
    <p:sldId id="355" r:id="rId38"/>
    <p:sldId id="356" r:id="rId39"/>
    <p:sldId id="357" r:id="rId40"/>
    <p:sldId id="358" r:id="rId41"/>
    <p:sldId id="359" r:id="rId42"/>
    <p:sldId id="360" r:id="rId43"/>
    <p:sldId id="361" r:id="rId44"/>
    <p:sldId id="362" r:id="rId45"/>
    <p:sldId id="363" r:id="rId46"/>
    <p:sldId id="364" r:id="rId47"/>
    <p:sldId id="257" r:id="rId48"/>
    <p:sldId id="258" r:id="rId49"/>
    <p:sldId id="259" r:id="rId50"/>
    <p:sldId id="260" r:id="rId51"/>
    <p:sldId id="261" r:id="rId52"/>
    <p:sldId id="262" r:id="rId53"/>
    <p:sldId id="264" r:id="rId54"/>
    <p:sldId id="265" r:id="rId55"/>
    <p:sldId id="266" r:id="rId56"/>
    <p:sldId id="267" r:id="rId57"/>
    <p:sldId id="268" r:id="rId58"/>
    <p:sldId id="276" r:id="rId59"/>
    <p:sldId id="277" r:id="rId60"/>
    <p:sldId id="278" r:id="rId61"/>
    <p:sldId id="279" r:id="rId62"/>
    <p:sldId id="280" r:id="rId63"/>
    <p:sldId id="281" r:id="rId64"/>
    <p:sldId id="282" r:id="rId65"/>
    <p:sldId id="283" r:id="rId66"/>
    <p:sldId id="284" r:id="rId67"/>
    <p:sldId id="285" r:id="rId68"/>
    <p:sldId id="286" r:id="rId69"/>
    <p:sldId id="287" r:id="rId70"/>
    <p:sldId id="295" r:id="rId71"/>
    <p:sldId id="296" r:id="rId72"/>
    <p:sldId id="297" r:id="rId73"/>
    <p:sldId id="298" r:id="rId74"/>
    <p:sldId id="299" r:id="rId75"/>
    <p:sldId id="300" r:id="rId76"/>
    <p:sldId id="301" r:id="rId77"/>
    <p:sldId id="302" r:id="rId78"/>
    <p:sldId id="303" r:id="rId79"/>
    <p:sldId id="304" r:id="rId80"/>
    <p:sldId id="305" r:id="rId81"/>
    <p:sldId id="306" r:id="rId82"/>
    <p:sldId id="307" r:id="rId83"/>
    <p:sldId id="308" r:id="rId84"/>
    <p:sldId id="309" r:id="rId85"/>
    <p:sldId id="310" r:id="rId86"/>
    <p:sldId id="311" r:id="rId87"/>
    <p:sldId id="312" r:id="rId88"/>
    <p:sldId id="313" r:id="rId89"/>
    <p:sldId id="314" r:id="rId90"/>
    <p:sldId id="315" r:id="rId91"/>
    <p:sldId id="316" r:id="rId92"/>
    <p:sldId id="317" r:id="rId93"/>
    <p:sldId id="366" r:id="rId94"/>
    <p:sldId id="367" r:id="rId95"/>
    <p:sldId id="368" r:id="rId96"/>
    <p:sldId id="369" r:id="rId97"/>
    <p:sldId id="370" r:id="rId98"/>
    <p:sldId id="371" r:id="rId99"/>
    <p:sldId id="372" r:id="rId100"/>
    <p:sldId id="373" r:id="rId101"/>
    <p:sldId id="374" r:id="rId102"/>
    <p:sldId id="380" r:id="rId103"/>
    <p:sldId id="381" r:id="rId104"/>
    <p:sldId id="382" r:id="rId105"/>
    <p:sldId id="383" r:id="rId106"/>
    <p:sldId id="384" r:id="rId107"/>
    <p:sldId id="385" r:id="rId108"/>
    <p:sldId id="386" r:id="rId109"/>
    <p:sldId id="387" r:id="rId110"/>
    <p:sldId id="388" r:id="rId111"/>
    <p:sldId id="389" r:id="rId112"/>
    <p:sldId id="390" r:id="rId113"/>
    <p:sldId id="391" r:id="rId114"/>
    <p:sldId id="393" r:id="rId115"/>
    <p:sldId id="394" r:id="rId116"/>
    <p:sldId id="395" r:id="rId117"/>
    <p:sldId id="396" r:id="rId118"/>
    <p:sldId id="397" r:id="rId119"/>
    <p:sldId id="398" r:id="rId120"/>
    <p:sldId id="399" r:id="rId121"/>
    <p:sldId id="400" r:id="rId122"/>
    <p:sldId id="401" r:id="rId123"/>
    <p:sldId id="402" r:id="rId124"/>
    <p:sldId id="403" r:id="rId125"/>
    <p:sldId id="404" r:id="rId126"/>
    <p:sldId id="405" r:id="rId127"/>
    <p:sldId id="406" r:id="rId128"/>
    <p:sldId id="407" r:id="rId129"/>
    <p:sldId id="408" r:id="rId130"/>
    <p:sldId id="409" r:id="rId131"/>
    <p:sldId id="410" r:id="rId132"/>
    <p:sldId id="411" r:id="rId133"/>
    <p:sldId id="412" r:id="rId1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handoutMaster" Target="handoutMasters/handout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F04B3F6-0B38-4C30-86CE-D750E6E4F5D3}" type="datetimeFigureOut">
              <a:rPr lang="en-US" smtClean="0"/>
              <a:t>4/25/2017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B2780AC-ADDB-4650-A965-969C4523A530}" type="slidenum">
              <a:rPr lang="en-US" smtClean="0"/>
              <a:t>‹#›</a:t>
            </a:fld>
            <a:endParaRPr lang="en-US"/>
          </a:p>
        </p:txBody>
      </p:sp>
    </p:spTree>
    <p:extLst>
      <p:ext uri="{BB962C8B-B14F-4D97-AF65-F5344CB8AC3E}">
        <p14:creationId xmlns:p14="http://schemas.microsoft.com/office/powerpoint/2010/main" val="34003326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DC9933-A63B-4DAA-B79A-3C881FB1CF0E}" type="datetimeFigureOut">
              <a:rPr lang="en-US" smtClean="0"/>
              <a:t>4/25/2017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09F77A-21E4-4368-A811-1E3141DE4BAF}" type="slidenum">
              <a:rPr lang="en-US" smtClean="0"/>
              <a:t>‹#›</a:t>
            </a:fld>
            <a:endParaRPr lang="en-US"/>
          </a:p>
        </p:txBody>
      </p:sp>
    </p:spTree>
    <p:extLst>
      <p:ext uri="{BB962C8B-B14F-4D97-AF65-F5344CB8AC3E}">
        <p14:creationId xmlns:p14="http://schemas.microsoft.com/office/powerpoint/2010/main" val="2405999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9E4FC1-4A63-46E9-9E10-EFE855DAE6EC}" type="slidenum">
              <a:rPr lang="en-US" smtClean="0"/>
              <a:t>128</a:t>
            </a:fld>
            <a:endParaRPr lang="en-US"/>
          </a:p>
        </p:txBody>
      </p:sp>
    </p:spTree>
    <p:extLst>
      <p:ext uri="{BB962C8B-B14F-4D97-AF65-F5344CB8AC3E}">
        <p14:creationId xmlns:p14="http://schemas.microsoft.com/office/powerpoint/2010/main" val="4009677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00400" y="2130425"/>
            <a:ext cx="56388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3276600" y="3886200"/>
            <a:ext cx="5486400" cy="106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2325760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DA8DC1-D84B-4D34-971E-E1E98D2FE180}" type="datetimeFigureOut">
              <a:rPr lang="en-US" smtClean="0">
                <a:solidFill>
                  <a:prstClr val="black">
                    <a:lumMod val="65000"/>
                    <a:lumOff val="35000"/>
                  </a:prstClr>
                </a:solidFill>
              </a:rPr>
              <a:pPr/>
              <a:t>4/25/2017</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F4E9EC1D-FFB4-4DA8-BD14-47E4AA304F8D}"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062556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DA8DC1-D84B-4D34-971E-E1E98D2FE180}" type="datetimeFigureOut">
              <a:rPr lang="en-US" smtClean="0">
                <a:solidFill>
                  <a:prstClr val="black">
                    <a:lumMod val="65000"/>
                    <a:lumOff val="35000"/>
                  </a:prstClr>
                </a:solidFill>
              </a:rPr>
              <a:pPr/>
              <a:t>4/25/2017</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F4E9EC1D-FFB4-4DA8-BD14-47E4AA304F8D}"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4047151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DA8DC1-D84B-4D34-971E-E1E98D2FE180}" type="datetimeFigureOut">
              <a:rPr lang="en-US" smtClean="0">
                <a:solidFill>
                  <a:prstClr val="black">
                    <a:lumMod val="65000"/>
                    <a:lumOff val="35000"/>
                  </a:prstClr>
                </a:solidFill>
              </a:rPr>
              <a:pPr/>
              <a:t>4/25/2017</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F4E9EC1D-FFB4-4DA8-BD14-47E4AA304F8D}"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403464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38399" y="4406900"/>
            <a:ext cx="6056313"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438399" y="3733800"/>
            <a:ext cx="6056313" cy="67310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DA8DC1-D84B-4D34-971E-E1E98D2FE180}" type="datetimeFigureOut">
              <a:rPr lang="en-US" smtClean="0">
                <a:solidFill>
                  <a:prstClr val="black">
                    <a:lumMod val="65000"/>
                    <a:lumOff val="35000"/>
                  </a:prstClr>
                </a:solidFill>
              </a:rPr>
              <a:pPr/>
              <a:t>4/25/2017</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F4E9EC1D-FFB4-4DA8-BD14-47E4AA304F8D}"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074127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DA8DC1-D84B-4D34-971E-E1E98D2FE180}" type="datetimeFigureOut">
              <a:rPr lang="en-US" smtClean="0">
                <a:solidFill>
                  <a:prstClr val="black">
                    <a:lumMod val="65000"/>
                    <a:lumOff val="35000"/>
                  </a:prstClr>
                </a:solidFill>
              </a:rPr>
              <a:pPr/>
              <a:t>4/25/2017</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F4E9EC1D-FFB4-4DA8-BD14-47E4AA304F8D}"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975412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DA8DC1-D84B-4D34-971E-E1E98D2FE180}" type="datetimeFigureOut">
              <a:rPr lang="en-US" smtClean="0">
                <a:solidFill>
                  <a:prstClr val="black">
                    <a:lumMod val="65000"/>
                    <a:lumOff val="35000"/>
                  </a:prstClr>
                </a:solidFill>
              </a:rPr>
              <a:pPr/>
              <a:t>4/25/2017</a:t>
            </a:fld>
            <a:endParaRPr lang="en-US">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en-US">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F4E9EC1D-FFB4-4DA8-BD14-47E4AA304F8D}"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782433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DA8DC1-D84B-4D34-971E-E1E98D2FE180}" type="datetimeFigureOut">
              <a:rPr lang="en-US" smtClean="0">
                <a:solidFill>
                  <a:prstClr val="black">
                    <a:lumMod val="65000"/>
                    <a:lumOff val="35000"/>
                  </a:prstClr>
                </a:solidFill>
              </a:rPr>
              <a:pPr/>
              <a:t>4/25/2017</a:t>
            </a:fld>
            <a:endParaRPr lang="en-US">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en-US">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F4E9EC1D-FFB4-4DA8-BD14-47E4AA304F8D}"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78002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DA8DC1-D84B-4D34-971E-E1E98D2FE180}" type="datetimeFigureOut">
              <a:rPr lang="en-US" smtClean="0">
                <a:solidFill>
                  <a:prstClr val="black">
                    <a:lumMod val="65000"/>
                    <a:lumOff val="35000"/>
                  </a:prstClr>
                </a:solidFill>
              </a:rPr>
              <a:pPr/>
              <a:t>4/25/2017</a:t>
            </a:fld>
            <a:endParaRPr 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en-US">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F4E9EC1D-FFB4-4DA8-BD14-47E4AA304F8D}"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764432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DA8DC1-D84B-4D34-971E-E1E98D2FE180}" type="datetimeFigureOut">
              <a:rPr lang="en-US" smtClean="0">
                <a:solidFill>
                  <a:prstClr val="black">
                    <a:lumMod val="65000"/>
                    <a:lumOff val="35000"/>
                  </a:prstClr>
                </a:solidFill>
              </a:rPr>
              <a:pPr/>
              <a:t>4/25/2017</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F4E9EC1D-FFB4-4DA8-BD14-47E4AA304F8D}"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720907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DA8DC1-D84B-4D34-971E-E1E98D2FE180}" type="datetimeFigureOut">
              <a:rPr lang="en-US" smtClean="0">
                <a:solidFill>
                  <a:prstClr val="black">
                    <a:lumMod val="65000"/>
                    <a:lumOff val="35000"/>
                  </a:prstClr>
                </a:solidFill>
              </a:rPr>
              <a:pPr/>
              <a:t>4/25/2017</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F4E9EC1D-FFB4-4DA8-BD14-47E4AA304F8D}"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683903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C:\Documents and Settings\walterl\Local Settings\Temporary Internet Files\Content.IE5\8QFQOUW9\MPj04389420000[1].jpg"/>
          <p:cNvPicPr>
            <a:picLocks noChangeAspect="1" noChangeArrowheads="1"/>
          </p:cNvPicPr>
          <p:nvPr/>
        </p:nvPicPr>
        <p:blipFill>
          <a:blip r:embed="rId13"/>
          <a:srcRect l="10000" t="1052" r="1429"/>
          <a:stretch>
            <a:fillRect/>
          </a:stretch>
        </p:blipFill>
        <p:spPr bwMode="auto">
          <a:xfrm flipH="1">
            <a:off x="-1" y="-11725"/>
            <a:ext cx="9144000" cy="6869725"/>
          </a:xfrm>
          <a:prstGeom prst="rect">
            <a:avLst/>
          </a:prstGeom>
          <a:noFill/>
        </p:spPr>
      </p:pic>
      <p:sp>
        <p:nvSpPr>
          <p:cNvPr id="2" name="Title Placeholder 1"/>
          <p:cNvSpPr>
            <a:spLocks noGrp="1"/>
          </p:cNvSpPr>
          <p:nvPr>
            <p:ph type="title"/>
          </p:nvPr>
        </p:nvSpPr>
        <p:spPr>
          <a:xfrm>
            <a:off x="457200" y="274638"/>
            <a:ext cx="8229600" cy="1143000"/>
          </a:xfrm>
          <a:prstGeom prst="rect">
            <a:avLst/>
          </a:prstGeom>
          <a:solidFill>
            <a:schemeClr val="bg1">
              <a:alpha val="60000"/>
            </a:schemeClr>
          </a:solidFill>
          <a:effectLst>
            <a:softEdge rad="31750"/>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a:solidFill>
            <a:schemeClr val="bg1">
              <a:alpha val="60000"/>
            </a:schemeClr>
          </a:solidFill>
          <a:effectLst>
            <a:softEdge rad="31750"/>
          </a:effectLst>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a:solidFill>
            <a:schemeClr val="bg1">
              <a:alpha val="60000"/>
            </a:schemeClr>
          </a:solidFill>
          <a:effectLst>
            <a:softEdge rad="31750"/>
          </a:effectLst>
        </p:spPr>
        <p:txBody>
          <a:bodyPr vert="horz" lIns="91440" tIns="45720" rIns="91440" bIns="45720" rtlCol="0" anchor="ctr"/>
          <a:lstStyle>
            <a:lvl1pPr algn="l">
              <a:defRPr sz="1200">
                <a:solidFill>
                  <a:schemeClr val="tx1">
                    <a:lumMod val="65000"/>
                    <a:lumOff val="35000"/>
                  </a:schemeClr>
                </a:solidFill>
                <a:latin typeface="Maiandra GD" pitchFamily="34" charset="0"/>
              </a:defRPr>
            </a:lvl1pPr>
          </a:lstStyle>
          <a:p>
            <a:fld id="{3FDA8DC1-D84B-4D34-971E-E1E98D2FE180}" type="datetimeFigureOut">
              <a:rPr lang="en-US" smtClean="0">
                <a:solidFill>
                  <a:prstClr val="black">
                    <a:lumMod val="65000"/>
                    <a:lumOff val="35000"/>
                  </a:prstClr>
                </a:solidFill>
              </a:rPr>
              <a:pPr/>
              <a:t>4/25/2017</a:t>
            </a:fld>
            <a:endParaRPr lang="en-US" dirty="0">
              <a:solidFill>
                <a:prstClr val="black">
                  <a:lumMod val="65000"/>
                  <a:lumOff val="3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a:solidFill>
            <a:schemeClr val="bg1">
              <a:alpha val="60000"/>
            </a:schemeClr>
          </a:solidFill>
          <a:effectLst>
            <a:softEdge rad="31750"/>
          </a:effectLst>
        </p:spPr>
        <p:txBody>
          <a:bodyPr vert="horz" lIns="91440" tIns="45720" rIns="91440" bIns="45720" rtlCol="0" anchor="ctr"/>
          <a:lstStyle>
            <a:lvl1pPr algn="ctr">
              <a:defRPr sz="1200">
                <a:solidFill>
                  <a:schemeClr val="tx1">
                    <a:lumMod val="65000"/>
                    <a:lumOff val="35000"/>
                  </a:schemeClr>
                </a:solidFill>
                <a:latin typeface="Maiandra GD" pitchFamily="34" charset="0"/>
              </a:defRPr>
            </a:lvl1pPr>
          </a:lstStyle>
          <a:p>
            <a:endParaRPr lang="en-US">
              <a:solidFill>
                <a:prstClr val="black">
                  <a:lumMod val="65000"/>
                  <a:lumOff val="3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a:solidFill>
            <a:schemeClr val="bg1">
              <a:alpha val="60000"/>
            </a:schemeClr>
          </a:solidFill>
          <a:effectLst>
            <a:softEdge rad="31750"/>
          </a:effectLst>
        </p:spPr>
        <p:txBody>
          <a:bodyPr vert="horz" lIns="91440" tIns="45720" rIns="91440" bIns="45720" rtlCol="0" anchor="ctr"/>
          <a:lstStyle>
            <a:lvl1pPr algn="r">
              <a:defRPr sz="1200">
                <a:solidFill>
                  <a:schemeClr val="tx1">
                    <a:lumMod val="65000"/>
                    <a:lumOff val="35000"/>
                  </a:schemeClr>
                </a:solidFill>
                <a:latin typeface="Maiandra GD" pitchFamily="34" charset="0"/>
              </a:defRPr>
            </a:lvl1pPr>
          </a:lstStyle>
          <a:p>
            <a:fld id="{F4E9EC1D-FFB4-4DA8-BD14-47E4AA304F8D}"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8834062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lumMod val="65000"/>
              <a:lumOff val="35000"/>
            </a:schemeClr>
          </a:solidFill>
          <a:latin typeface="Maiandra GD"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65000"/>
              <a:lumOff val="35000"/>
            </a:schemeClr>
          </a:solidFill>
          <a:latin typeface="Maiandra GD"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lumMod val="65000"/>
              <a:lumOff val="35000"/>
            </a:schemeClr>
          </a:solidFill>
          <a:latin typeface="Maiandra GD"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lumMod val="65000"/>
              <a:lumOff val="35000"/>
            </a:schemeClr>
          </a:solidFill>
          <a:latin typeface="Maiandra GD"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aiandra GD"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aiandra GD"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1"/>
                </a:solidFill>
              </a:rPr>
              <a:t>To Kill a Mockingbird</a:t>
            </a:r>
            <a:endParaRPr lang="en-US" dirty="0">
              <a:solidFill>
                <a:schemeClr val="tx1"/>
              </a:solidFill>
            </a:endParaRPr>
          </a:p>
        </p:txBody>
      </p:sp>
      <p:sp>
        <p:nvSpPr>
          <p:cNvPr id="3" name="Subtitle 2"/>
          <p:cNvSpPr>
            <a:spLocks noGrp="1"/>
          </p:cNvSpPr>
          <p:nvPr>
            <p:ph type="subTitle" idx="1"/>
          </p:nvPr>
        </p:nvSpPr>
        <p:spPr>
          <a:xfrm>
            <a:off x="609600" y="4648200"/>
            <a:ext cx="6400800" cy="914400"/>
          </a:xfrm>
        </p:spPr>
        <p:txBody>
          <a:bodyPr/>
          <a:lstStyle/>
          <a:p>
            <a:r>
              <a:rPr lang="en-US" dirty="0" smtClean="0">
                <a:solidFill>
                  <a:schemeClr val="tx1"/>
                </a:solidFill>
              </a:rPr>
              <a:t>Ms. G’s notes!</a:t>
            </a:r>
            <a:endParaRPr lang="en-US" dirty="0">
              <a:solidFill>
                <a:schemeClr val="tx1"/>
              </a:solidFill>
            </a:endParaRPr>
          </a:p>
        </p:txBody>
      </p:sp>
    </p:spTree>
    <p:extLst>
      <p:ext uri="{BB962C8B-B14F-4D97-AF65-F5344CB8AC3E}">
        <p14:creationId xmlns:p14="http://schemas.microsoft.com/office/powerpoint/2010/main" val="2863124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762000"/>
            <a:ext cx="6477000" cy="64633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smtClean="0">
                <a:ln>
                  <a:noFill/>
                </a:ln>
                <a:effectLst/>
                <a:uLnTx/>
                <a:uFillTx/>
                <a:latin typeface="+mj-lt"/>
                <a:ea typeface="+mj-ea"/>
                <a:cs typeface="+mj-cs"/>
              </a:rPr>
              <a:t>What happened in Chapter 1</a:t>
            </a:r>
            <a:endParaRPr kumimoji="0" lang="en-US" sz="3600" b="0" i="0" u="none" strike="noStrike" kern="0" cap="none" spc="0" normalizeH="0" baseline="0" noProof="0" dirty="0" smtClean="0">
              <a:ln>
                <a:noFill/>
              </a:ln>
              <a:effectLst/>
              <a:uLnTx/>
              <a:uFillTx/>
              <a:latin typeface="+mj-lt"/>
            </a:endParaRPr>
          </a:p>
        </p:txBody>
      </p:sp>
      <p:sp>
        <p:nvSpPr>
          <p:cNvPr id="3" name="Rectangle 2"/>
          <p:cNvSpPr/>
          <p:nvPr/>
        </p:nvSpPr>
        <p:spPr>
          <a:xfrm>
            <a:off x="3429000" y="2286000"/>
            <a:ext cx="4572000" cy="3453253"/>
          </a:xfrm>
          <a:prstGeom prst="rect">
            <a:avLst/>
          </a:prstGeom>
        </p:spPr>
        <p:txBody>
          <a:bodyPr>
            <a:spAutoFit/>
          </a:bodyPr>
          <a:lstStyle/>
          <a:p>
            <a:pPr marL="342900" lvl="0" indent="-342900">
              <a:spcBef>
                <a:spcPct val="20000"/>
              </a:spcBef>
              <a:buFont typeface="Arial" pitchFamily="34" charset="0"/>
              <a:buChar char="•"/>
            </a:pPr>
            <a:r>
              <a:rPr lang="en-US" sz="2600" dirty="0">
                <a:solidFill>
                  <a:prstClr val="black"/>
                </a:solidFill>
                <a:latin typeface="+mj-lt"/>
              </a:rPr>
              <a:t>Dill is fascinated and tries to convince Finch children to lure Boo outside</a:t>
            </a:r>
          </a:p>
          <a:p>
            <a:pPr marL="342900" lvl="0" indent="-342900">
              <a:spcBef>
                <a:spcPct val="20000"/>
              </a:spcBef>
              <a:buFont typeface="Arial" pitchFamily="34" charset="0"/>
              <a:buChar char="•"/>
            </a:pPr>
            <a:r>
              <a:rPr lang="en-US" sz="2600" dirty="0">
                <a:solidFill>
                  <a:prstClr val="black"/>
                </a:solidFill>
                <a:latin typeface="+mj-lt"/>
              </a:rPr>
              <a:t>Dill dares Jem to run over and touch the house and Jem does it</a:t>
            </a:r>
          </a:p>
          <a:p>
            <a:pPr marL="342900" lvl="0" indent="-342900">
              <a:spcBef>
                <a:spcPct val="20000"/>
              </a:spcBef>
              <a:buFont typeface="Arial" pitchFamily="34" charset="0"/>
              <a:buChar char="•"/>
            </a:pPr>
            <a:r>
              <a:rPr lang="en-US" sz="2600" dirty="0">
                <a:solidFill>
                  <a:prstClr val="black"/>
                </a:solidFill>
                <a:latin typeface="+mj-lt"/>
              </a:rPr>
              <a:t>Scout thinks she sees the shutter move slightly</a:t>
            </a:r>
          </a:p>
        </p:txBody>
      </p:sp>
    </p:spTree>
    <p:extLst>
      <p:ext uri="{BB962C8B-B14F-4D97-AF65-F5344CB8AC3E}">
        <p14:creationId xmlns:p14="http://schemas.microsoft.com/office/powerpoint/2010/main" val="234368588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22</a:t>
            </a:r>
            <a:endParaRPr lang="en-US" dirty="0"/>
          </a:p>
        </p:txBody>
      </p:sp>
      <p:sp>
        <p:nvSpPr>
          <p:cNvPr id="3" name="Content Placeholder 2"/>
          <p:cNvSpPr>
            <a:spLocks noGrp="1"/>
          </p:cNvSpPr>
          <p:nvPr>
            <p:ph idx="1"/>
          </p:nvPr>
        </p:nvSpPr>
        <p:spPr/>
        <p:txBody>
          <a:bodyPr/>
          <a:lstStyle/>
          <a:p>
            <a:r>
              <a:rPr lang="en-US" dirty="0" smtClean="0">
                <a:solidFill>
                  <a:schemeClr val="tx1"/>
                </a:solidFill>
              </a:rPr>
              <a:t>As the kids leave Miss </a:t>
            </a:r>
            <a:r>
              <a:rPr lang="en-US" dirty="0" err="1" smtClean="0">
                <a:solidFill>
                  <a:schemeClr val="tx1"/>
                </a:solidFill>
              </a:rPr>
              <a:t>Maudie’s</a:t>
            </a:r>
            <a:r>
              <a:rPr lang="en-US" dirty="0" smtClean="0">
                <a:solidFill>
                  <a:schemeClr val="tx1"/>
                </a:solidFill>
              </a:rPr>
              <a:t>, Miss Stephanie runs over to tell them that Bob Ewell approached their father that morning, spat on him and swore revenge.</a:t>
            </a:r>
            <a:endParaRPr lang="en-US" dirty="0">
              <a:solidFill>
                <a:schemeClr val="tx1"/>
              </a:solidFill>
            </a:endParaRPr>
          </a:p>
        </p:txBody>
      </p:sp>
    </p:spTree>
    <p:extLst>
      <p:ext uri="{BB962C8B-B14F-4D97-AF65-F5344CB8AC3E}">
        <p14:creationId xmlns:p14="http://schemas.microsoft.com/office/powerpoint/2010/main" val="3913967479"/>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1"/>
            <a:ext cx="8494713" cy="1066800"/>
          </a:xfrm>
        </p:spPr>
        <p:txBody>
          <a:bodyPr/>
          <a:lstStyle/>
          <a:p>
            <a:pPr algn="ctr"/>
            <a:r>
              <a:rPr lang="en-US" dirty="0" smtClean="0"/>
              <a:t>Reflection</a:t>
            </a:r>
            <a:endParaRPr lang="en-US" dirty="0"/>
          </a:p>
        </p:txBody>
      </p:sp>
      <p:sp>
        <p:nvSpPr>
          <p:cNvPr id="3" name="Text Placeholder 2"/>
          <p:cNvSpPr>
            <a:spLocks noGrp="1"/>
          </p:cNvSpPr>
          <p:nvPr>
            <p:ph type="body" idx="1"/>
          </p:nvPr>
        </p:nvSpPr>
        <p:spPr>
          <a:xfrm>
            <a:off x="152400" y="2057400"/>
            <a:ext cx="8817429" cy="4038600"/>
          </a:xfrm>
        </p:spPr>
        <p:txBody>
          <a:bodyPr>
            <a:normAutofit/>
          </a:bodyPr>
          <a:lstStyle/>
          <a:p>
            <a:pPr marL="342900" indent="-342900">
              <a:buFont typeface="Arial" pitchFamily="34" charset="0"/>
              <a:buChar char="•"/>
            </a:pPr>
            <a:r>
              <a:rPr lang="en-US" sz="2800" dirty="0">
                <a:solidFill>
                  <a:schemeClr val="tx1"/>
                </a:solidFill>
                <a:latin typeface="Bodoni MT Black" panose="02070A03080606020203" pitchFamily="18" charset="0"/>
              </a:rPr>
              <a:t>Bob Ewell spits in Atticus’ face and swears that he will get revenge on him no matter how long it takes.  </a:t>
            </a:r>
          </a:p>
          <a:p>
            <a:pPr marL="800100" lvl="1" indent="-342900">
              <a:buFont typeface="Arial" pitchFamily="34" charset="0"/>
              <a:buChar char="•"/>
            </a:pPr>
            <a:r>
              <a:rPr lang="en-US" sz="2600" dirty="0">
                <a:solidFill>
                  <a:schemeClr val="tx1"/>
                </a:solidFill>
              </a:rPr>
              <a:t>Have you ever wanted to seek revenge on someone?  </a:t>
            </a:r>
          </a:p>
          <a:p>
            <a:pPr marL="800100" lvl="1" indent="-342900">
              <a:buFont typeface="Arial" pitchFamily="34" charset="0"/>
              <a:buChar char="•"/>
            </a:pPr>
            <a:r>
              <a:rPr lang="en-US" sz="2600" dirty="0">
                <a:solidFill>
                  <a:schemeClr val="tx1"/>
                </a:solidFill>
              </a:rPr>
              <a:t>What ended up happening? </a:t>
            </a:r>
          </a:p>
          <a:p>
            <a:pPr marL="800100" lvl="1" indent="-342900">
              <a:buFont typeface="Arial" pitchFamily="34" charset="0"/>
              <a:buChar char="•"/>
            </a:pPr>
            <a:r>
              <a:rPr lang="en-US" sz="2600" dirty="0">
                <a:solidFill>
                  <a:schemeClr val="tx1"/>
                </a:solidFill>
              </a:rPr>
              <a:t> How did you feel about it?  </a:t>
            </a:r>
          </a:p>
          <a:p>
            <a:pPr marL="800100" lvl="1" indent="-342900">
              <a:buFont typeface="Arial" pitchFamily="34" charset="0"/>
              <a:buChar char="•"/>
            </a:pPr>
            <a:r>
              <a:rPr lang="en-US" sz="2600" dirty="0">
                <a:solidFill>
                  <a:schemeClr val="tx1"/>
                </a:solidFill>
              </a:rPr>
              <a:t>Would you have handled the situation differently if you could </a:t>
            </a:r>
            <a:r>
              <a:rPr lang="en-US" sz="2600" dirty="0" smtClean="0">
                <a:solidFill>
                  <a:schemeClr val="tx1"/>
                </a:solidFill>
              </a:rPr>
              <a:t>do it </a:t>
            </a:r>
            <a:r>
              <a:rPr lang="en-US" sz="2600" dirty="0">
                <a:solidFill>
                  <a:schemeClr val="tx1"/>
                </a:solidFill>
              </a:rPr>
              <a:t>over again?</a:t>
            </a:r>
          </a:p>
          <a:p>
            <a:endParaRPr lang="en-US" sz="2800" dirty="0">
              <a:solidFill>
                <a:schemeClr val="tx1"/>
              </a:solidFill>
            </a:endParaRPr>
          </a:p>
        </p:txBody>
      </p:sp>
    </p:spTree>
    <p:extLst>
      <p:ext uri="{BB962C8B-B14F-4D97-AF65-F5344CB8AC3E}">
        <p14:creationId xmlns:p14="http://schemas.microsoft.com/office/powerpoint/2010/main" val="1578888036"/>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494713" cy="1066800"/>
          </a:xfrm>
        </p:spPr>
        <p:txBody>
          <a:bodyPr/>
          <a:lstStyle/>
          <a:p>
            <a:pPr algn="ctr"/>
            <a:r>
              <a:rPr lang="en-US" dirty="0" smtClean="0"/>
              <a:t>Chapter 23</a:t>
            </a:r>
            <a:endParaRPr lang="en-US" dirty="0"/>
          </a:p>
        </p:txBody>
      </p:sp>
      <p:sp>
        <p:nvSpPr>
          <p:cNvPr id="3" name="Text Placeholder 2"/>
          <p:cNvSpPr>
            <a:spLocks noGrp="1"/>
          </p:cNvSpPr>
          <p:nvPr>
            <p:ph type="body" idx="1"/>
          </p:nvPr>
        </p:nvSpPr>
        <p:spPr>
          <a:xfrm>
            <a:off x="457200" y="1752601"/>
            <a:ext cx="8077201" cy="4800599"/>
          </a:xfrm>
        </p:spPr>
        <p:txBody>
          <a:bodyPr>
            <a:noAutofit/>
          </a:bodyPr>
          <a:lstStyle/>
          <a:p>
            <a:pPr marL="342900" indent="-342900">
              <a:buFont typeface="Arial" pitchFamily="34" charset="0"/>
              <a:buChar char="•"/>
            </a:pPr>
            <a:r>
              <a:rPr lang="en-US" sz="2800" dirty="0" smtClean="0">
                <a:solidFill>
                  <a:schemeClr val="tx1"/>
                </a:solidFill>
                <a:latin typeface="Bodoni MT Black" panose="02070A03080606020203" pitchFamily="18" charset="0"/>
              </a:rPr>
              <a:t>Bob </a:t>
            </a:r>
            <a:r>
              <a:rPr lang="en-US" sz="2800" dirty="0" err="1" smtClean="0">
                <a:solidFill>
                  <a:schemeClr val="tx1"/>
                </a:solidFill>
                <a:latin typeface="Bodoni MT Black" panose="02070A03080606020203" pitchFamily="18" charset="0"/>
              </a:rPr>
              <a:t>Ewell’s</a:t>
            </a:r>
            <a:r>
              <a:rPr lang="en-US" sz="2800" dirty="0" smtClean="0">
                <a:solidFill>
                  <a:schemeClr val="tx1"/>
                </a:solidFill>
                <a:latin typeface="Bodoni MT Black" panose="02070A03080606020203" pitchFamily="18" charset="0"/>
              </a:rPr>
              <a:t> threats are worrisome to everyone except Atticus</a:t>
            </a:r>
          </a:p>
          <a:p>
            <a:pPr marL="342900" indent="-342900">
              <a:buFont typeface="Arial" pitchFamily="34" charset="0"/>
              <a:buChar char="•"/>
            </a:pPr>
            <a:r>
              <a:rPr lang="en-US" sz="2800" dirty="0" smtClean="0">
                <a:solidFill>
                  <a:schemeClr val="tx1"/>
                </a:solidFill>
                <a:latin typeface="Bodoni MT Black" panose="02070A03080606020203" pitchFamily="18" charset="0"/>
              </a:rPr>
              <a:t>Atticus tells Jem and Scout that because he made Ewell look like a fool, Ewell needed to get revenge</a:t>
            </a:r>
          </a:p>
          <a:p>
            <a:endParaRPr lang="en-US" sz="2800" dirty="0">
              <a:solidFill>
                <a:schemeClr val="tx1"/>
              </a:solidFill>
            </a:endParaRPr>
          </a:p>
          <a:p>
            <a:pPr lvl="1"/>
            <a:r>
              <a:rPr lang="en-US" sz="2800" dirty="0" smtClean="0">
                <a:solidFill>
                  <a:schemeClr val="tx1"/>
                </a:solidFill>
              </a:rPr>
              <a:t>“Too proud to fight, you nigger-</a:t>
            </a:r>
            <a:r>
              <a:rPr lang="en-US" sz="2800" dirty="0" err="1" smtClean="0">
                <a:solidFill>
                  <a:schemeClr val="tx1"/>
                </a:solidFill>
              </a:rPr>
              <a:t>lovin</a:t>
            </a:r>
            <a:r>
              <a:rPr lang="en-US" sz="2800" dirty="0" smtClean="0">
                <a:solidFill>
                  <a:schemeClr val="tx1"/>
                </a:solidFill>
              </a:rPr>
              <a:t>’ bastard?” </a:t>
            </a:r>
          </a:p>
          <a:p>
            <a:pPr lvl="1"/>
            <a:r>
              <a:rPr lang="en-US" sz="2800" dirty="0" smtClean="0">
                <a:solidFill>
                  <a:schemeClr val="tx1"/>
                </a:solidFill>
              </a:rPr>
              <a:t>“No, too old,” replied Atticus and put his hands in his pocket. (page 217)</a:t>
            </a:r>
          </a:p>
          <a:p>
            <a:pPr lvl="1"/>
            <a:endParaRPr lang="en-US" sz="2800" dirty="0" smtClean="0">
              <a:solidFill>
                <a:schemeClr val="tx1"/>
              </a:solidFill>
            </a:endParaRPr>
          </a:p>
        </p:txBody>
      </p:sp>
    </p:spTree>
    <p:extLst>
      <p:ext uri="{BB962C8B-B14F-4D97-AF65-F5344CB8AC3E}">
        <p14:creationId xmlns:p14="http://schemas.microsoft.com/office/powerpoint/2010/main" val="815720274"/>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23</a:t>
            </a:r>
            <a:endParaRPr lang="en-US" dirty="0"/>
          </a:p>
        </p:txBody>
      </p:sp>
      <p:sp>
        <p:nvSpPr>
          <p:cNvPr id="3" name="Content Placeholder 2"/>
          <p:cNvSpPr>
            <a:spLocks noGrp="1"/>
          </p:cNvSpPr>
          <p:nvPr>
            <p:ph idx="1"/>
          </p:nvPr>
        </p:nvSpPr>
        <p:spPr/>
        <p:txBody>
          <a:bodyPr/>
          <a:lstStyle/>
          <a:p>
            <a:r>
              <a:rPr lang="en-US" dirty="0" smtClean="0">
                <a:solidFill>
                  <a:schemeClr val="tx1"/>
                </a:solidFill>
              </a:rPr>
              <a:t>Atticus tells Jem to “stand in Bob </a:t>
            </a:r>
            <a:r>
              <a:rPr lang="en-US" dirty="0" err="1" smtClean="0">
                <a:solidFill>
                  <a:schemeClr val="tx1"/>
                </a:solidFill>
              </a:rPr>
              <a:t>Ewell’s</a:t>
            </a:r>
            <a:r>
              <a:rPr lang="en-US" dirty="0" smtClean="0">
                <a:solidFill>
                  <a:schemeClr val="tx1"/>
                </a:solidFill>
              </a:rPr>
              <a:t> shoes a minute. I destroyed his last shred of credibility at that trial, if he had any to being with.  The man had to have some kind of comeback, his kind always does.” page 218</a:t>
            </a:r>
          </a:p>
          <a:p>
            <a:endParaRPr lang="en-US"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421273902"/>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1"/>
            <a:ext cx="8686800" cy="838200"/>
          </a:xfrm>
        </p:spPr>
        <p:txBody>
          <a:bodyPr/>
          <a:lstStyle/>
          <a:p>
            <a:pPr algn="ctr"/>
            <a:r>
              <a:rPr lang="en-US" dirty="0" smtClean="0"/>
              <a:t>Chapter 23</a:t>
            </a:r>
            <a:endParaRPr lang="en-US" dirty="0"/>
          </a:p>
        </p:txBody>
      </p:sp>
      <p:sp>
        <p:nvSpPr>
          <p:cNvPr id="3" name="Text Placeholder 2"/>
          <p:cNvSpPr>
            <a:spLocks noGrp="1"/>
          </p:cNvSpPr>
          <p:nvPr>
            <p:ph type="body" idx="1"/>
          </p:nvPr>
        </p:nvSpPr>
        <p:spPr>
          <a:xfrm>
            <a:off x="304800" y="1600201"/>
            <a:ext cx="8617095" cy="4953000"/>
          </a:xfrm>
        </p:spPr>
        <p:txBody>
          <a:bodyPr>
            <a:noAutofit/>
          </a:bodyPr>
          <a:lstStyle/>
          <a:p>
            <a:r>
              <a:rPr lang="en-US" sz="2400" dirty="0" smtClean="0">
                <a:solidFill>
                  <a:schemeClr val="tx1"/>
                </a:solidFill>
                <a:latin typeface="Bodoni MT Black" panose="02070A03080606020203" pitchFamily="18" charset="0"/>
              </a:rPr>
              <a:t>Tom </a:t>
            </a:r>
            <a:r>
              <a:rPr lang="en-US" sz="2400" dirty="0" smtClean="0">
                <a:solidFill>
                  <a:schemeClr val="tx1"/>
                </a:solidFill>
                <a:latin typeface="Bodoni MT Black" panose="02070A03080606020203" pitchFamily="18" charset="0"/>
              </a:rPr>
              <a:t>sent to another prison seventy miles away</a:t>
            </a:r>
          </a:p>
          <a:p>
            <a:pPr marL="800100" lvl="1" indent="-342900">
              <a:buFont typeface="Arial" pitchFamily="34" charset="0"/>
              <a:buChar char="•"/>
            </a:pPr>
            <a:r>
              <a:rPr lang="en-US" sz="2200" dirty="0" smtClean="0">
                <a:solidFill>
                  <a:schemeClr val="tx1"/>
                </a:solidFill>
              </a:rPr>
              <a:t>Atticus feels he has a </a:t>
            </a:r>
            <a:r>
              <a:rPr lang="en-US" sz="2600" b="1" dirty="0" smtClean="0">
                <a:solidFill>
                  <a:schemeClr val="tx1"/>
                </a:solidFill>
              </a:rPr>
              <a:t>good chance of being </a:t>
            </a:r>
            <a:r>
              <a:rPr lang="en-US" sz="2600" b="1" dirty="0" smtClean="0">
                <a:solidFill>
                  <a:schemeClr val="tx1"/>
                </a:solidFill>
              </a:rPr>
              <a:t>released</a:t>
            </a:r>
            <a:br>
              <a:rPr lang="en-US" sz="2600" b="1" dirty="0" smtClean="0">
                <a:solidFill>
                  <a:schemeClr val="tx1"/>
                </a:solidFill>
              </a:rPr>
            </a:br>
            <a:endParaRPr lang="en-US" sz="2400" dirty="0" smtClean="0">
              <a:solidFill>
                <a:schemeClr val="tx1"/>
              </a:solidFill>
              <a:latin typeface="Bodoni MT Black" panose="02070A03080606020203" pitchFamily="18" charset="0"/>
            </a:endParaRPr>
          </a:p>
          <a:p>
            <a:pPr marL="342900" indent="-342900">
              <a:buFont typeface="Arial" pitchFamily="34" charset="0"/>
              <a:buChar char="•"/>
            </a:pPr>
            <a:r>
              <a:rPr lang="en-US" sz="2400" dirty="0" smtClean="0">
                <a:solidFill>
                  <a:schemeClr val="tx1"/>
                </a:solidFill>
                <a:latin typeface="Bodoni MT Black" panose="02070A03080606020203" pitchFamily="18" charset="0"/>
              </a:rPr>
              <a:t>Scout asks what happens if he loses, and Atticus says he will go to the electric chair, as </a:t>
            </a:r>
            <a:r>
              <a:rPr lang="en-US" sz="2400" b="1" dirty="0" smtClean="0">
                <a:solidFill>
                  <a:schemeClr val="tx1"/>
                </a:solidFill>
                <a:latin typeface="Bodoni MT Black" panose="02070A03080606020203" pitchFamily="18" charset="0"/>
              </a:rPr>
              <a:t>rape is a capital offence in </a:t>
            </a:r>
            <a:r>
              <a:rPr lang="en-US" sz="2400" b="1" dirty="0" smtClean="0">
                <a:solidFill>
                  <a:schemeClr val="tx1"/>
                </a:solidFill>
                <a:latin typeface="Bodoni MT Black" panose="02070A03080606020203" pitchFamily="18" charset="0"/>
              </a:rPr>
              <a:t>Alabama</a:t>
            </a:r>
            <a:br>
              <a:rPr lang="en-US" sz="2400" b="1" dirty="0" smtClean="0">
                <a:solidFill>
                  <a:schemeClr val="tx1"/>
                </a:solidFill>
                <a:latin typeface="Bodoni MT Black" panose="02070A03080606020203" pitchFamily="18" charset="0"/>
              </a:rPr>
            </a:br>
            <a:endParaRPr lang="en-US" sz="2400" dirty="0">
              <a:solidFill>
                <a:schemeClr val="tx1"/>
              </a:solidFill>
            </a:endParaRPr>
          </a:p>
          <a:p>
            <a:pPr marL="342900" indent="-342900">
              <a:buFont typeface="Arial" pitchFamily="34" charset="0"/>
              <a:buChar char="•"/>
            </a:pPr>
            <a:r>
              <a:rPr lang="en-US" sz="2400" dirty="0" smtClean="0">
                <a:solidFill>
                  <a:schemeClr val="tx1"/>
                </a:solidFill>
                <a:latin typeface="Bodoni MT Black" panose="02070A03080606020203" pitchFamily="18" charset="0"/>
              </a:rPr>
              <a:t>Atticus tells Jem that </a:t>
            </a:r>
            <a:r>
              <a:rPr lang="en-US" sz="2400" b="1" dirty="0" smtClean="0">
                <a:solidFill>
                  <a:schemeClr val="tx1"/>
                </a:solidFill>
                <a:latin typeface="Bodoni MT Black" panose="02070A03080606020203" pitchFamily="18" charset="0"/>
              </a:rPr>
              <a:t>a white man’s word always beats a black man’s</a:t>
            </a:r>
            <a:r>
              <a:rPr lang="en-US" sz="2400" dirty="0" smtClean="0">
                <a:solidFill>
                  <a:schemeClr val="tx1"/>
                </a:solidFill>
                <a:latin typeface="Bodoni MT Black" panose="02070A03080606020203" pitchFamily="18" charset="0"/>
              </a:rPr>
              <a:t> and that they were lucky to have the jury out so long</a:t>
            </a:r>
          </a:p>
          <a:p>
            <a:pPr marL="342900" indent="-342900">
              <a:buFont typeface="Arial" pitchFamily="34" charset="0"/>
              <a:buChar char="•"/>
            </a:pPr>
            <a:endParaRPr lang="en-US" sz="2400" dirty="0">
              <a:solidFill>
                <a:schemeClr val="tx1"/>
              </a:solidFill>
              <a:latin typeface="Bodoni MT Black" panose="02070A03080606020203" pitchFamily="18" charset="0"/>
            </a:endParaRPr>
          </a:p>
          <a:p>
            <a:pPr marL="342900" indent="-342900">
              <a:buFont typeface="Arial" pitchFamily="34" charset="0"/>
              <a:buChar char="•"/>
            </a:pPr>
            <a:endParaRPr lang="en-US" sz="2400" dirty="0">
              <a:solidFill>
                <a:schemeClr val="tx1"/>
              </a:solidFill>
            </a:endParaRPr>
          </a:p>
        </p:txBody>
      </p:sp>
    </p:spTree>
    <p:extLst>
      <p:ext uri="{BB962C8B-B14F-4D97-AF65-F5344CB8AC3E}">
        <p14:creationId xmlns:p14="http://schemas.microsoft.com/office/powerpoint/2010/main" val="2846852248"/>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23</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solidFill>
                  <a:schemeClr val="tx1"/>
                </a:solidFill>
              </a:rPr>
              <a:t>In fact, one man wanted to acquit Tom (Cunningham) </a:t>
            </a:r>
          </a:p>
          <a:p>
            <a:pPr lvl="1"/>
            <a:r>
              <a:rPr lang="en-US" dirty="0" smtClean="0">
                <a:solidFill>
                  <a:schemeClr val="tx1"/>
                </a:solidFill>
              </a:rPr>
              <a:t>This demonstrates that an uneducated </a:t>
            </a:r>
            <a:r>
              <a:rPr lang="en-US" dirty="0">
                <a:solidFill>
                  <a:schemeClr val="tx1"/>
                </a:solidFill>
              </a:rPr>
              <a:t>white man </a:t>
            </a:r>
            <a:r>
              <a:rPr lang="en-US" dirty="0" smtClean="0">
                <a:solidFill>
                  <a:schemeClr val="tx1"/>
                </a:solidFill>
              </a:rPr>
              <a:t>is able </a:t>
            </a:r>
            <a:r>
              <a:rPr lang="en-US" dirty="0">
                <a:solidFill>
                  <a:schemeClr val="tx1"/>
                </a:solidFill>
              </a:rPr>
              <a:t>to see beyond his </a:t>
            </a:r>
            <a:r>
              <a:rPr lang="en-US" dirty="0" smtClean="0">
                <a:solidFill>
                  <a:schemeClr val="tx1"/>
                </a:solidFill>
              </a:rPr>
              <a:t>racial </a:t>
            </a:r>
            <a:r>
              <a:rPr lang="en-US" dirty="0">
                <a:solidFill>
                  <a:schemeClr val="tx1"/>
                </a:solidFill>
              </a:rPr>
              <a:t>prejudice</a:t>
            </a:r>
            <a:endParaRPr lang="en-US" dirty="0" smtClean="0">
              <a:solidFill>
                <a:schemeClr val="tx1"/>
              </a:solidFill>
            </a:endParaRPr>
          </a:p>
          <a:p>
            <a:endParaRPr lang="en-US" dirty="0" smtClean="0">
              <a:solidFill>
                <a:schemeClr val="tx1"/>
              </a:solidFill>
            </a:endParaRPr>
          </a:p>
          <a:p>
            <a:r>
              <a:rPr lang="en-US" dirty="0" smtClean="0">
                <a:solidFill>
                  <a:schemeClr val="tx1"/>
                </a:solidFill>
              </a:rPr>
              <a:t>Scout then says she wants to invite Walter Cunningham to dinner</a:t>
            </a:r>
          </a:p>
          <a:p>
            <a:endParaRPr lang="en-US" dirty="0" smtClean="0">
              <a:solidFill>
                <a:schemeClr val="tx1"/>
              </a:solidFill>
            </a:endParaRPr>
          </a:p>
          <a:p>
            <a:r>
              <a:rPr lang="en-US" dirty="0" smtClean="0">
                <a:solidFill>
                  <a:schemeClr val="tx1"/>
                </a:solidFill>
              </a:rPr>
              <a:t>Alexandra forbids it, telling her that the Finches do not associate with trash</a:t>
            </a:r>
          </a:p>
          <a:p>
            <a:pPr algn="ctr"/>
            <a:endParaRPr lang="en-US" dirty="0">
              <a:solidFill>
                <a:schemeClr val="tx1"/>
              </a:solidFill>
            </a:endParaRPr>
          </a:p>
          <a:p>
            <a:pPr marL="0" indent="0" algn="ctr">
              <a:buNone/>
            </a:pPr>
            <a:r>
              <a:rPr lang="en-US" dirty="0" smtClean="0">
                <a:solidFill>
                  <a:schemeClr val="tx1"/>
                </a:solidFill>
              </a:rPr>
              <a:t>“</a:t>
            </a:r>
            <a:r>
              <a:rPr lang="en-US" dirty="0">
                <a:solidFill>
                  <a:schemeClr val="tx1"/>
                </a:solidFill>
              </a:rPr>
              <a:t>The thing is, you can scrub Walter Cunningham till he shines, you can put him in shoes and new suit, but he’ll never be like </a:t>
            </a:r>
            <a:r>
              <a:rPr lang="en-US" dirty="0" err="1">
                <a:solidFill>
                  <a:schemeClr val="tx1"/>
                </a:solidFill>
              </a:rPr>
              <a:t>Jem</a:t>
            </a:r>
            <a:r>
              <a:rPr lang="en-US" dirty="0">
                <a:solidFill>
                  <a:schemeClr val="tx1"/>
                </a:solidFill>
              </a:rPr>
              <a:t>.  Besides, there’s a drinking streak in that family a mile wide.  Finch women aren’t interested in that sort of people.</a:t>
            </a:r>
            <a:r>
              <a:rPr lang="en-US" dirty="0" smtClean="0">
                <a:solidFill>
                  <a:schemeClr val="tx1"/>
                </a:solidFill>
              </a:rPr>
              <a:t>” (page 224)</a:t>
            </a:r>
            <a:endParaRPr lang="en-US"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3687478962"/>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1"/>
            <a:ext cx="8494713" cy="762000"/>
          </a:xfrm>
        </p:spPr>
        <p:txBody>
          <a:bodyPr/>
          <a:lstStyle/>
          <a:p>
            <a:pPr algn="ctr"/>
            <a:r>
              <a:rPr lang="en-US" dirty="0" smtClean="0"/>
              <a:t>Chapter 23</a:t>
            </a:r>
            <a:endParaRPr lang="en-US" dirty="0"/>
          </a:p>
        </p:txBody>
      </p:sp>
      <p:sp>
        <p:nvSpPr>
          <p:cNvPr id="3" name="Text Placeholder 2"/>
          <p:cNvSpPr>
            <a:spLocks noGrp="1"/>
          </p:cNvSpPr>
          <p:nvPr>
            <p:ph type="body" idx="1"/>
          </p:nvPr>
        </p:nvSpPr>
        <p:spPr>
          <a:xfrm>
            <a:off x="381000" y="2286000"/>
            <a:ext cx="8610600" cy="3886200"/>
          </a:xfrm>
        </p:spPr>
        <p:txBody>
          <a:bodyPr>
            <a:noAutofit/>
          </a:bodyPr>
          <a:lstStyle/>
          <a:p>
            <a:pPr marL="342900" indent="-342900">
              <a:buFont typeface="Arial"/>
              <a:buChar char="•"/>
            </a:pPr>
            <a:r>
              <a:rPr lang="en-US" sz="2400" dirty="0" err="1" smtClean="0">
                <a:solidFill>
                  <a:schemeClr val="tx1"/>
                </a:solidFill>
                <a:latin typeface="Bodoni MT Black" panose="02070A03080606020203" pitchFamily="18" charset="0"/>
              </a:rPr>
              <a:t>Jem</a:t>
            </a:r>
            <a:r>
              <a:rPr lang="en-US" sz="2400" dirty="0" smtClean="0">
                <a:solidFill>
                  <a:schemeClr val="tx1"/>
                </a:solidFill>
                <a:latin typeface="Bodoni MT Black" panose="02070A03080606020203" pitchFamily="18" charset="0"/>
              </a:rPr>
              <a:t> and Scout talk</a:t>
            </a:r>
          </a:p>
          <a:p>
            <a:pPr marL="342900" indent="-342900">
              <a:buFont typeface="Arial"/>
              <a:buChar char="•"/>
            </a:pPr>
            <a:endParaRPr lang="en-US" sz="2400" dirty="0">
              <a:solidFill>
                <a:schemeClr val="tx1"/>
              </a:solidFill>
              <a:latin typeface="Bodoni MT Black" panose="02070A03080606020203" pitchFamily="18" charset="0"/>
            </a:endParaRPr>
          </a:p>
          <a:p>
            <a:pPr marL="342900" indent="-342900">
              <a:buFont typeface="Arial" pitchFamily="34" charset="0"/>
              <a:buChar char="•"/>
            </a:pPr>
            <a:r>
              <a:rPr lang="en-US" sz="2400" dirty="0" smtClean="0">
                <a:solidFill>
                  <a:schemeClr val="tx1"/>
                </a:solidFill>
                <a:latin typeface="Bodoni MT Black" panose="02070A03080606020203" pitchFamily="18" charset="0"/>
              </a:rPr>
              <a:t>Jem reveals his minimal growth of chest hair and tells Scout that he is going to try out for football in the fall</a:t>
            </a:r>
          </a:p>
          <a:p>
            <a:pPr marL="342900" indent="-342900">
              <a:buFont typeface="Arial" pitchFamily="34" charset="0"/>
              <a:buChar char="•"/>
            </a:pPr>
            <a:endParaRPr lang="en-US" sz="2400" dirty="0">
              <a:solidFill>
                <a:schemeClr val="tx1"/>
              </a:solidFill>
              <a:latin typeface="Bodoni MT Black" panose="02070A03080606020203" pitchFamily="18" charset="0"/>
            </a:endParaRPr>
          </a:p>
          <a:p>
            <a:pPr marL="342900" indent="-342900">
              <a:buFont typeface="Arial" pitchFamily="34" charset="0"/>
              <a:buChar char="•"/>
            </a:pPr>
            <a:r>
              <a:rPr lang="en-US" sz="2400" dirty="0">
                <a:solidFill>
                  <a:schemeClr val="tx1"/>
                </a:solidFill>
                <a:latin typeface="Bodoni MT Black" panose="02070A03080606020203" pitchFamily="18" charset="0"/>
              </a:rPr>
              <a:t>A</a:t>
            </a:r>
            <a:r>
              <a:rPr lang="en-US" sz="2400" dirty="0" smtClean="0">
                <a:solidFill>
                  <a:schemeClr val="tx1"/>
                </a:solidFill>
                <a:latin typeface="Bodoni MT Black" panose="02070A03080606020203" pitchFamily="18" charset="0"/>
              </a:rPr>
              <a:t>fter being unable to figure out why people go out of their way to despise each other, </a:t>
            </a:r>
            <a:r>
              <a:rPr lang="en-US" sz="2400" b="1" dirty="0" smtClean="0">
                <a:solidFill>
                  <a:schemeClr val="tx1"/>
                </a:solidFill>
                <a:latin typeface="Bodoni MT Black" panose="02070A03080606020203" pitchFamily="18" charset="0"/>
              </a:rPr>
              <a:t>Jem suggests Boo Radley does not come out of his house because he does not want to leave it.</a:t>
            </a:r>
            <a:endParaRPr lang="en-US" sz="2400" b="1" dirty="0">
              <a:solidFill>
                <a:schemeClr val="tx1"/>
              </a:solidFill>
              <a:latin typeface="Bodoni MT Black" panose="02070A03080606020203" pitchFamily="18" charset="0"/>
            </a:endParaRPr>
          </a:p>
        </p:txBody>
      </p:sp>
    </p:spTree>
    <p:extLst>
      <p:ext uri="{BB962C8B-B14F-4D97-AF65-F5344CB8AC3E}">
        <p14:creationId xmlns:p14="http://schemas.microsoft.com/office/powerpoint/2010/main" val="2937109603"/>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24</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solidFill>
                  <a:schemeClr val="tx1"/>
                </a:solidFill>
              </a:rPr>
              <a:t>One day in August, Aunt Alexandra invites her missionary circle to tea</a:t>
            </a:r>
          </a:p>
          <a:p>
            <a:endParaRPr lang="en-US" dirty="0" smtClean="0">
              <a:solidFill>
                <a:schemeClr val="tx1"/>
              </a:solidFill>
            </a:endParaRPr>
          </a:p>
          <a:p>
            <a:r>
              <a:rPr lang="en-US" dirty="0" smtClean="0">
                <a:solidFill>
                  <a:schemeClr val="tx1"/>
                </a:solidFill>
              </a:rPr>
              <a:t>Scout, wearing a dress, helps Calpurnia bring in the tea and Aunt Alexandra invites Scout to stay</a:t>
            </a:r>
          </a:p>
          <a:p>
            <a:endParaRPr lang="en-US" dirty="0" smtClean="0">
              <a:solidFill>
                <a:schemeClr val="tx1"/>
              </a:solidFill>
            </a:endParaRPr>
          </a:p>
          <a:p>
            <a:r>
              <a:rPr lang="en-US" dirty="0" smtClean="0">
                <a:solidFill>
                  <a:schemeClr val="tx1"/>
                </a:solidFill>
              </a:rPr>
              <a:t>They first discuss the plight of the poor </a:t>
            </a:r>
            <a:r>
              <a:rPr lang="en-US" dirty="0" err="1" smtClean="0">
                <a:solidFill>
                  <a:schemeClr val="tx1"/>
                </a:solidFill>
              </a:rPr>
              <a:t>Mrunas</a:t>
            </a:r>
            <a:r>
              <a:rPr lang="en-US" dirty="0" smtClean="0">
                <a:solidFill>
                  <a:schemeClr val="tx1"/>
                </a:solidFill>
              </a:rPr>
              <a:t>, an African tribe being converted to Christianity, and then talk about how their own black servants have behaved badly since the trial</a:t>
            </a:r>
            <a:endParaRPr lang="en-US" dirty="0">
              <a:solidFill>
                <a:schemeClr val="tx1"/>
              </a:solidFill>
            </a:endParaRPr>
          </a:p>
        </p:txBody>
      </p:sp>
    </p:spTree>
    <p:extLst>
      <p:ext uri="{BB962C8B-B14F-4D97-AF65-F5344CB8AC3E}">
        <p14:creationId xmlns:p14="http://schemas.microsoft.com/office/powerpoint/2010/main" val="130583538"/>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24</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solidFill>
                  <a:schemeClr val="tx1"/>
                </a:solidFill>
              </a:rPr>
              <a:t>Page 232:</a:t>
            </a:r>
          </a:p>
          <a:p>
            <a:pPr marL="0" indent="0">
              <a:buNone/>
            </a:pPr>
            <a:r>
              <a:rPr lang="en-US" dirty="0" smtClean="0">
                <a:solidFill>
                  <a:schemeClr val="tx1"/>
                </a:solidFill>
              </a:rPr>
              <a:t>“Gertrude, I tell you there’s nothing more distracting than a sulky darky.  Their mouths go down to here.  Just ruins your day to have one of ‘</a:t>
            </a:r>
            <a:r>
              <a:rPr lang="en-US" dirty="0" err="1" smtClean="0">
                <a:solidFill>
                  <a:schemeClr val="tx1"/>
                </a:solidFill>
              </a:rPr>
              <a:t>em</a:t>
            </a:r>
            <a:r>
              <a:rPr lang="en-US" dirty="0" smtClean="0">
                <a:solidFill>
                  <a:schemeClr val="tx1"/>
                </a:solidFill>
              </a:rPr>
              <a:t> in the kitchen.  You know what I said to my </a:t>
            </a:r>
            <a:r>
              <a:rPr lang="en-US" dirty="0" err="1" smtClean="0">
                <a:solidFill>
                  <a:schemeClr val="tx1"/>
                </a:solidFill>
              </a:rPr>
              <a:t>Sophy</a:t>
            </a:r>
            <a:r>
              <a:rPr lang="en-US" dirty="0" smtClean="0">
                <a:solidFill>
                  <a:schemeClr val="tx1"/>
                </a:solidFill>
              </a:rPr>
              <a:t>, Gertrude?  I said, ‘</a:t>
            </a:r>
            <a:r>
              <a:rPr lang="en-US" dirty="0" err="1" smtClean="0">
                <a:solidFill>
                  <a:schemeClr val="tx1"/>
                </a:solidFill>
              </a:rPr>
              <a:t>Sophy</a:t>
            </a:r>
            <a:r>
              <a:rPr lang="en-US" dirty="0" smtClean="0">
                <a:solidFill>
                  <a:schemeClr val="tx1"/>
                </a:solidFill>
              </a:rPr>
              <a:t>, you simply are not being a Christian today.  Jesus Christ never went around grumbling and complaining,’ and you know it did her good.”</a:t>
            </a:r>
            <a:endParaRPr lang="en-US" dirty="0">
              <a:solidFill>
                <a:schemeClr val="tx1"/>
              </a:solidFill>
            </a:endParaRPr>
          </a:p>
        </p:txBody>
      </p:sp>
    </p:spTree>
    <p:extLst>
      <p:ext uri="{BB962C8B-B14F-4D97-AF65-F5344CB8AC3E}">
        <p14:creationId xmlns:p14="http://schemas.microsoft.com/office/powerpoint/2010/main" val="3866643185"/>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1"/>
            <a:ext cx="8494713" cy="990600"/>
          </a:xfrm>
        </p:spPr>
        <p:txBody>
          <a:bodyPr/>
          <a:lstStyle/>
          <a:p>
            <a:pPr algn="ctr"/>
            <a:r>
              <a:rPr lang="en-US" dirty="0" smtClean="0"/>
              <a:t>Chapter 24</a:t>
            </a:r>
            <a:endParaRPr lang="en-US" dirty="0"/>
          </a:p>
        </p:txBody>
      </p:sp>
      <p:sp>
        <p:nvSpPr>
          <p:cNvPr id="3" name="Text Placeholder 2"/>
          <p:cNvSpPr>
            <a:spLocks noGrp="1"/>
          </p:cNvSpPr>
          <p:nvPr>
            <p:ph type="body" idx="1"/>
          </p:nvPr>
        </p:nvSpPr>
        <p:spPr>
          <a:xfrm>
            <a:off x="533400" y="1828800"/>
            <a:ext cx="8153400" cy="3962400"/>
          </a:xfrm>
        </p:spPr>
        <p:txBody>
          <a:bodyPr>
            <a:noAutofit/>
          </a:bodyPr>
          <a:lstStyle/>
          <a:p>
            <a:pPr marL="457200" indent="-457200">
              <a:buFont typeface="Arial" panose="020B0604020202020204" pitchFamily="34" charset="0"/>
              <a:buChar char="•"/>
            </a:pPr>
            <a:r>
              <a:rPr lang="en-US" sz="2800" dirty="0" smtClean="0">
                <a:solidFill>
                  <a:schemeClr val="tx1"/>
                </a:solidFill>
                <a:latin typeface="Bodoni MT Black" panose="02070A03080606020203" pitchFamily="18" charset="0"/>
              </a:rPr>
              <a:t>Atticus appears and calls Alexandra to the kitchen</a:t>
            </a:r>
          </a:p>
          <a:p>
            <a:pPr marL="285750" indent="-285750">
              <a:buFont typeface="Arial" pitchFamily="34" charset="0"/>
              <a:buChar char="•"/>
            </a:pPr>
            <a:r>
              <a:rPr lang="en-US" sz="2800" dirty="0" smtClean="0">
                <a:solidFill>
                  <a:schemeClr val="tx1"/>
                </a:solidFill>
                <a:latin typeface="Bodoni MT Black" panose="02070A03080606020203" pitchFamily="18" charset="0"/>
              </a:rPr>
              <a:t>Tells Cal, Scout, and Alexandra that Tom Robinson attempted to escape and he was shot 17 times.  </a:t>
            </a:r>
          </a:p>
          <a:p>
            <a:pPr marL="285750" indent="-285750">
              <a:buFont typeface="Arial" pitchFamily="34" charset="0"/>
              <a:buChar char="•"/>
            </a:pPr>
            <a:r>
              <a:rPr lang="en-US" sz="2800" dirty="0" smtClean="0">
                <a:solidFill>
                  <a:schemeClr val="tx1"/>
                </a:solidFill>
                <a:latin typeface="Bodoni MT Black" panose="02070A03080606020203" pitchFamily="18" charset="0"/>
              </a:rPr>
              <a:t>Takes Cal with him to tell Helen Robinson of Tom’s death</a:t>
            </a:r>
          </a:p>
          <a:p>
            <a:pPr marL="285750" indent="-285750">
              <a:buFont typeface="Arial" pitchFamily="34" charset="0"/>
              <a:buChar char="•"/>
            </a:pPr>
            <a:r>
              <a:rPr lang="en-US" sz="2800" dirty="0" smtClean="0">
                <a:solidFill>
                  <a:schemeClr val="tx1"/>
                </a:solidFill>
                <a:latin typeface="Bodoni MT Black" panose="02070A03080606020203" pitchFamily="18" charset="0"/>
              </a:rPr>
              <a:t>Return to tea, and act like nothing wrong</a:t>
            </a:r>
            <a:endParaRPr lang="en-US" sz="2800" dirty="0">
              <a:solidFill>
                <a:schemeClr val="tx1"/>
              </a:solidFill>
              <a:latin typeface="Bodoni MT Black" panose="02070A03080606020203" pitchFamily="18" charset="0"/>
            </a:endParaRPr>
          </a:p>
        </p:txBody>
      </p:sp>
    </p:spTree>
    <p:extLst>
      <p:ext uri="{BB962C8B-B14F-4D97-AF65-F5344CB8AC3E}">
        <p14:creationId xmlns:p14="http://schemas.microsoft.com/office/powerpoint/2010/main" val="3474977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mj-lt"/>
              </a:rPr>
              <a:t>What happened in Chapter 2</a:t>
            </a:r>
            <a:endParaRPr lang="en-US" sz="3600" dirty="0">
              <a:latin typeface="+mj-lt"/>
            </a:endParaRPr>
          </a:p>
        </p:txBody>
      </p:sp>
      <p:sp>
        <p:nvSpPr>
          <p:cNvPr id="3" name="Content Placeholder 2"/>
          <p:cNvSpPr>
            <a:spLocks noGrp="1"/>
          </p:cNvSpPr>
          <p:nvPr>
            <p:ph idx="1"/>
          </p:nvPr>
        </p:nvSpPr>
        <p:spPr/>
        <p:txBody>
          <a:bodyPr>
            <a:normAutofit/>
          </a:bodyPr>
          <a:lstStyle/>
          <a:p>
            <a:pPr marL="0" lvl="0" indent="0">
              <a:buNone/>
            </a:pPr>
            <a:r>
              <a:rPr lang="en-US" sz="2600" dirty="0" smtClean="0">
                <a:solidFill>
                  <a:prstClr val="black"/>
                </a:solidFill>
                <a:latin typeface="+mj-lt"/>
              </a:rPr>
              <a:t>New characters introduced</a:t>
            </a:r>
          </a:p>
          <a:p>
            <a:pPr lvl="1">
              <a:buFont typeface="Courier New" pitchFamily="49" charset="0"/>
              <a:buChar char="o"/>
            </a:pPr>
            <a:r>
              <a:rPr lang="en-US" sz="2600" dirty="0" smtClean="0">
                <a:solidFill>
                  <a:prstClr val="black"/>
                </a:solidFill>
                <a:latin typeface="+mj-lt"/>
              </a:rPr>
              <a:t>Miss Caroline Fisher (Scout’s teacher)</a:t>
            </a:r>
          </a:p>
          <a:p>
            <a:pPr lvl="1">
              <a:buFont typeface="Courier New" pitchFamily="49" charset="0"/>
              <a:buChar char="o"/>
            </a:pPr>
            <a:r>
              <a:rPr lang="en-US" sz="2600" dirty="0" smtClean="0">
                <a:solidFill>
                  <a:prstClr val="black"/>
                </a:solidFill>
                <a:latin typeface="+mj-lt"/>
              </a:rPr>
              <a:t>Walter Cunningham</a:t>
            </a:r>
          </a:p>
          <a:p>
            <a:pPr lvl="1">
              <a:buFont typeface="Courier New" pitchFamily="49" charset="0"/>
              <a:buChar char="o"/>
            </a:pPr>
            <a:r>
              <a:rPr lang="en-US" sz="2600" dirty="0" smtClean="0">
                <a:solidFill>
                  <a:prstClr val="black"/>
                </a:solidFill>
                <a:latin typeface="+mj-lt"/>
              </a:rPr>
              <a:t>Miss Blount (6</a:t>
            </a:r>
            <a:r>
              <a:rPr lang="en-US" sz="2600" baseline="30000" dirty="0" smtClean="0">
                <a:solidFill>
                  <a:prstClr val="black"/>
                </a:solidFill>
                <a:latin typeface="+mj-lt"/>
              </a:rPr>
              <a:t>th</a:t>
            </a:r>
            <a:r>
              <a:rPr lang="en-US" sz="2600" dirty="0" smtClean="0">
                <a:solidFill>
                  <a:prstClr val="black"/>
                </a:solidFill>
                <a:latin typeface="+mj-lt"/>
              </a:rPr>
              <a:t> grade teacher)</a:t>
            </a:r>
            <a:endParaRPr lang="en-US" sz="2600" dirty="0">
              <a:latin typeface="+mj-lt"/>
            </a:endParaRPr>
          </a:p>
        </p:txBody>
      </p:sp>
    </p:spTree>
    <p:extLst>
      <p:ext uri="{BB962C8B-B14F-4D97-AF65-F5344CB8AC3E}">
        <p14:creationId xmlns:p14="http://schemas.microsoft.com/office/powerpoint/2010/main" val="672567639"/>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25</a:t>
            </a:r>
            <a:endParaRPr lang="en-US" dirty="0"/>
          </a:p>
        </p:txBody>
      </p:sp>
      <p:sp>
        <p:nvSpPr>
          <p:cNvPr id="3" name="Content Placeholder 2"/>
          <p:cNvSpPr>
            <a:spLocks noGrp="1"/>
          </p:cNvSpPr>
          <p:nvPr>
            <p:ph idx="1"/>
          </p:nvPr>
        </p:nvSpPr>
        <p:spPr/>
        <p:txBody>
          <a:bodyPr/>
          <a:lstStyle/>
          <a:p>
            <a:r>
              <a:rPr lang="en-US" dirty="0" smtClean="0">
                <a:solidFill>
                  <a:schemeClr val="tx1"/>
                </a:solidFill>
              </a:rPr>
              <a:t>It’s September and Jem and Scout on the porch</a:t>
            </a:r>
          </a:p>
          <a:p>
            <a:r>
              <a:rPr lang="en-US" dirty="0" smtClean="0">
                <a:solidFill>
                  <a:schemeClr val="tx1"/>
                </a:solidFill>
              </a:rPr>
              <a:t>Scout about to squish a roly-poly bug</a:t>
            </a:r>
          </a:p>
          <a:p>
            <a:r>
              <a:rPr lang="en-US" dirty="0" smtClean="0">
                <a:solidFill>
                  <a:schemeClr val="tx1"/>
                </a:solidFill>
              </a:rPr>
              <a:t>Jem says not to, because the bug didn’t do anything to harm her</a:t>
            </a:r>
          </a:p>
          <a:p>
            <a:r>
              <a:rPr lang="en-US" dirty="0" smtClean="0">
                <a:solidFill>
                  <a:schemeClr val="tx1"/>
                </a:solidFill>
              </a:rPr>
              <a:t>Scout observes that he is becoming more and more like a girl</a:t>
            </a:r>
            <a:endParaRPr lang="en-US" dirty="0">
              <a:solidFill>
                <a:schemeClr val="tx1"/>
              </a:solidFill>
            </a:endParaRPr>
          </a:p>
        </p:txBody>
      </p:sp>
    </p:spTree>
    <p:extLst>
      <p:ext uri="{BB962C8B-B14F-4D97-AF65-F5344CB8AC3E}">
        <p14:creationId xmlns:p14="http://schemas.microsoft.com/office/powerpoint/2010/main" val="453380935"/>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494713" cy="838200"/>
          </a:xfrm>
        </p:spPr>
        <p:txBody>
          <a:bodyPr/>
          <a:lstStyle/>
          <a:p>
            <a:pPr algn="ctr"/>
            <a:r>
              <a:rPr lang="en-US" dirty="0" smtClean="0"/>
              <a:t>Chapter 25</a:t>
            </a:r>
            <a:endParaRPr lang="en-US" dirty="0"/>
          </a:p>
        </p:txBody>
      </p:sp>
      <p:sp>
        <p:nvSpPr>
          <p:cNvPr id="3" name="Text Placeholder 2"/>
          <p:cNvSpPr>
            <a:spLocks noGrp="1"/>
          </p:cNvSpPr>
          <p:nvPr>
            <p:ph type="body" idx="1"/>
          </p:nvPr>
        </p:nvSpPr>
        <p:spPr>
          <a:xfrm>
            <a:off x="762000" y="1295400"/>
            <a:ext cx="7315200" cy="4648200"/>
          </a:xfrm>
        </p:spPr>
        <p:txBody>
          <a:bodyPr>
            <a:normAutofit fontScale="92500"/>
          </a:bodyPr>
          <a:lstStyle/>
          <a:p>
            <a:pPr marL="342900" indent="-342900">
              <a:buFont typeface="Arial" pitchFamily="34" charset="0"/>
              <a:buChar char="•"/>
            </a:pPr>
            <a:r>
              <a:rPr lang="en-US" sz="2400" dirty="0" smtClean="0">
                <a:solidFill>
                  <a:schemeClr val="tx1"/>
                </a:solidFill>
                <a:latin typeface="Bodoni MT Black" panose="02070A03080606020203" pitchFamily="18" charset="0"/>
              </a:rPr>
              <a:t>Scout’s thoughts turn to Dill</a:t>
            </a:r>
          </a:p>
          <a:p>
            <a:pPr marL="342900" indent="-342900">
              <a:buFont typeface="Arial" pitchFamily="34" charset="0"/>
              <a:buChar char="•"/>
            </a:pPr>
            <a:endParaRPr lang="en-US" sz="2400" dirty="0" smtClean="0">
              <a:solidFill>
                <a:schemeClr val="tx1"/>
              </a:solidFill>
              <a:latin typeface="Bodoni MT Black" panose="02070A03080606020203" pitchFamily="18" charset="0"/>
            </a:endParaRPr>
          </a:p>
          <a:p>
            <a:pPr marL="342900" indent="-342900">
              <a:buFont typeface="Arial" pitchFamily="34" charset="0"/>
              <a:buChar char="•"/>
            </a:pPr>
            <a:r>
              <a:rPr lang="en-US" sz="2400" dirty="0" smtClean="0">
                <a:solidFill>
                  <a:schemeClr val="tx1"/>
                </a:solidFill>
                <a:latin typeface="Bodoni MT Black" panose="02070A03080606020203" pitchFamily="18" charset="0"/>
              </a:rPr>
              <a:t>Remember them saying that they accompanied Atticus to Helen’s house, where she collapsed even before Atticus could say that her husband was dead</a:t>
            </a:r>
          </a:p>
          <a:p>
            <a:pPr marL="342900" indent="-342900">
              <a:buFont typeface="Arial" pitchFamily="34" charset="0"/>
              <a:buChar char="•"/>
            </a:pPr>
            <a:endParaRPr lang="en-US" sz="2400" dirty="0" smtClean="0">
              <a:solidFill>
                <a:schemeClr val="tx1"/>
              </a:solidFill>
              <a:latin typeface="Bodoni MT Black" panose="02070A03080606020203" pitchFamily="18" charset="0"/>
            </a:endParaRPr>
          </a:p>
          <a:p>
            <a:pPr marL="342900" indent="-342900">
              <a:buFont typeface="Arial" pitchFamily="34" charset="0"/>
              <a:buChar char="•"/>
            </a:pPr>
            <a:r>
              <a:rPr lang="en-US" sz="2400" dirty="0" smtClean="0">
                <a:solidFill>
                  <a:schemeClr val="tx1"/>
                </a:solidFill>
                <a:latin typeface="Bodoni MT Black" panose="02070A03080606020203" pitchFamily="18" charset="0"/>
              </a:rPr>
              <a:t>News occupies </a:t>
            </a:r>
            <a:r>
              <a:rPr lang="en-US" sz="2400" dirty="0" err="1" smtClean="0">
                <a:solidFill>
                  <a:schemeClr val="tx1"/>
                </a:solidFill>
                <a:latin typeface="Bodoni MT Black" panose="02070A03080606020203" pitchFamily="18" charset="0"/>
              </a:rPr>
              <a:t>Maycomb’s</a:t>
            </a:r>
            <a:r>
              <a:rPr lang="en-US" sz="2400" dirty="0" smtClean="0">
                <a:solidFill>
                  <a:schemeClr val="tx1"/>
                </a:solidFill>
                <a:latin typeface="Bodoni MT Black" panose="02070A03080606020203" pitchFamily="18" charset="0"/>
              </a:rPr>
              <a:t> attention for 2 days</a:t>
            </a:r>
          </a:p>
          <a:p>
            <a:pPr marL="342900" indent="-342900">
              <a:buFont typeface="Arial" pitchFamily="34" charset="0"/>
              <a:buChar char="•"/>
            </a:pPr>
            <a:endParaRPr lang="en-US" sz="2400" dirty="0" smtClean="0">
              <a:solidFill>
                <a:schemeClr val="tx1"/>
              </a:solidFill>
              <a:latin typeface="Bodoni MT Black" panose="02070A03080606020203" pitchFamily="18" charset="0"/>
            </a:endParaRPr>
          </a:p>
          <a:p>
            <a:pPr marL="342900" indent="-342900">
              <a:buFont typeface="Arial" pitchFamily="34" charset="0"/>
              <a:buChar char="•"/>
            </a:pPr>
            <a:r>
              <a:rPr lang="en-US" sz="2400" dirty="0" smtClean="0">
                <a:solidFill>
                  <a:schemeClr val="tx1"/>
                </a:solidFill>
                <a:latin typeface="Bodoni MT Black" panose="02070A03080606020203" pitchFamily="18" charset="0"/>
              </a:rPr>
              <a:t>Everyone agrees that it is typical for a black man to do something irrational like try to escape</a:t>
            </a:r>
            <a:endParaRPr lang="en-US" sz="2400" dirty="0">
              <a:solidFill>
                <a:schemeClr val="tx1"/>
              </a:solidFill>
              <a:latin typeface="Bodoni MT Black" panose="02070A03080606020203" pitchFamily="18" charset="0"/>
            </a:endParaRPr>
          </a:p>
        </p:txBody>
      </p:sp>
    </p:spTree>
    <p:extLst>
      <p:ext uri="{BB962C8B-B14F-4D97-AF65-F5344CB8AC3E}">
        <p14:creationId xmlns:p14="http://schemas.microsoft.com/office/powerpoint/2010/main" val="2713638853"/>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25</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solidFill>
                  <a:schemeClr val="tx1"/>
                </a:solidFill>
              </a:rPr>
              <a:t>Mr. Underwood writes a long editorial condemning Tom’s death as the murder of an innocent man (“He likened Tom’s death to the senseless </a:t>
            </a:r>
            <a:r>
              <a:rPr lang="en-US" b="1" dirty="0" smtClean="0">
                <a:solidFill>
                  <a:schemeClr val="tx1"/>
                </a:solidFill>
              </a:rPr>
              <a:t>slaughter of songbirds </a:t>
            </a:r>
            <a:r>
              <a:rPr lang="en-US" dirty="0" smtClean="0">
                <a:solidFill>
                  <a:schemeClr val="tx1"/>
                </a:solidFill>
              </a:rPr>
              <a:t>by hunters and children.” page 241)</a:t>
            </a:r>
          </a:p>
          <a:p>
            <a:pPr marL="0" indent="0">
              <a:buNone/>
            </a:pPr>
            <a:endParaRPr lang="en-US" dirty="0" smtClean="0">
              <a:solidFill>
                <a:schemeClr val="tx1"/>
              </a:solidFill>
            </a:endParaRPr>
          </a:p>
          <a:p>
            <a:r>
              <a:rPr lang="en-US" dirty="0" smtClean="0">
                <a:solidFill>
                  <a:schemeClr val="tx1"/>
                </a:solidFill>
              </a:rPr>
              <a:t>The only other significant reaction comes when Bob </a:t>
            </a:r>
            <a:r>
              <a:rPr lang="en-US" dirty="0" err="1" smtClean="0">
                <a:solidFill>
                  <a:schemeClr val="tx1"/>
                </a:solidFill>
              </a:rPr>
              <a:t>Ewell</a:t>
            </a:r>
            <a:r>
              <a:rPr lang="en-US" dirty="0" smtClean="0">
                <a:solidFill>
                  <a:schemeClr val="tx1"/>
                </a:solidFill>
              </a:rPr>
              <a:t> is overheard saying that Tom’s death makes “one down and two more to go.”</a:t>
            </a:r>
            <a:endParaRPr lang="en-US" dirty="0">
              <a:solidFill>
                <a:schemeClr val="tx1"/>
              </a:solidFill>
            </a:endParaRPr>
          </a:p>
        </p:txBody>
      </p:sp>
    </p:spTree>
    <p:extLst>
      <p:ext uri="{BB962C8B-B14F-4D97-AF65-F5344CB8AC3E}">
        <p14:creationId xmlns:p14="http://schemas.microsoft.com/office/powerpoint/2010/main" val="1384353355"/>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1"/>
            <a:ext cx="8494713" cy="838200"/>
          </a:xfrm>
        </p:spPr>
        <p:txBody>
          <a:bodyPr/>
          <a:lstStyle/>
          <a:p>
            <a:pPr algn="ctr"/>
            <a:r>
              <a:rPr lang="en-US" dirty="0" smtClean="0"/>
              <a:t>Chapter 26</a:t>
            </a:r>
            <a:endParaRPr lang="en-US" dirty="0"/>
          </a:p>
        </p:txBody>
      </p:sp>
      <p:sp>
        <p:nvSpPr>
          <p:cNvPr id="3" name="Text Placeholder 2"/>
          <p:cNvSpPr>
            <a:spLocks noGrp="1"/>
          </p:cNvSpPr>
          <p:nvPr>
            <p:ph type="body" idx="1"/>
          </p:nvPr>
        </p:nvSpPr>
        <p:spPr>
          <a:xfrm>
            <a:off x="1143000" y="1600200"/>
            <a:ext cx="7467600" cy="3505200"/>
          </a:xfrm>
        </p:spPr>
        <p:txBody>
          <a:bodyPr>
            <a:normAutofit/>
          </a:bodyPr>
          <a:lstStyle/>
          <a:p>
            <a:pPr marL="342900" indent="-342900">
              <a:buFont typeface="Arial" pitchFamily="34" charset="0"/>
              <a:buChar char="•"/>
            </a:pPr>
            <a:r>
              <a:rPr lang="en-US" sz="3200" dirty="0" smtClean="0">
                <a:solidFill>
                  <a:schemeClr val="tx1"/>
                </a:solidFill>
                <a:latin typeface="Bodoni MT Black" panose="02070A03080606020203" pitchFamily="18" charset="0"/>
              </a:rPr>
              <a:t>School starts</a:t>
            </a:r>
          </a:p>
          <a:p>
            <a:pPr marL="342900" indent="-342900">
              <a:buFont typeface="Arial" pitchFamily="34" charset="0"/>
              <a:buChar char="•"/>
            </a:pPr>
            <a:r>
              <a:rPr lang="en-US" sz="3200" dirty="0" smtClean="0">
                <a:solidFill>
                  <a:schemeClr val="tx1"/>
                </a:solidFill>
                <a:latin typeface="Bodoni MT Black" panose="02070A03080606020203" pitchFamily="18" charset="0"/>
              </a:rPr>
              <a:t>Jem and Scout begin to pass by Radley house everyday</a:t>
            </a:r>
          </a:p>
          <a:p>
            <a:pPr marL="342900" indent="-342900">
              <a:buFont typeface="Arial" pitchFamily="34" charset="0"/>
              <a:buChar char="•"/>
            </a:pPr>
            <a:r>
              <a:rPr lang="en-US" sz="3200" dirty="0" smtClean="0">
                <a:solidFill>
                  <a:schemeClr val="tx1"/>
                </a:solidFill>
                <a:latin typeface="Bodoni MT Black" panose="02070A03080606020203" pitchFamily="18" charset="0"/>
              </a:rPr>
              <a:t>Now too old to be frightened by the house, but Scout still wishes to see Boo just once</a:t>
            </a:r>
            <a:endParaRPr lang="en-US" sz="3200" dirty="0">
              <a:solidFill>
                <a:schemeClr val="tx1"/>
              </a:solidFill>
              <a:latin typeface="Bodoni MT Black" panose="02070A03080606020203" pitchFamily="18" charset="0"/>
            </a:endParaRPr>
          </a:p>
        </p:txBody>
      </p:sp>
    </p:spTree>
    <p:extLst>
      <p:ext uri="{BB962C8B-B14F-4D97-AF65-F5344CB8AC3E}">
        <p14:creationId xmlns:p14="http://schemas.microsoft.com/office/powerpoint/2010/main" val="1355637066"/>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26</a:t>
            </a:r>
            <a:endParaRPr lang="en-US" dirty="0"/>
          </a:p>
        </p:txBody>
      </p:sp>
      <p:sp>
        <p:nvSpPr>
          <p:cNvPr id="3" name="Content Placeholder 2"/>
          <p:cNvSpPr>
            <a:spLocks noGrp="1"/>
          </p:cNvSpPr>
          <p:nvPr>
            <p:ph idx="1"/>
          </p:nvPr>
        </p:nvSpPr>
        <p:spPr/>
        <p:txBody>
          <a:bodyPr/>
          <a:lstStyle/>
          <a:p>
            <a:r>
              <a:rPr lang="en-US" dirty="0" smtClean="0">
                <a:solidFill>
                  <a:schemeClr val="tx1"/>
                </a:solidFill>
              </a:rPr>
              <a:t>At school, the shadow of the trial still hangs over her</a:t>
            </a:r>
          </a:p>
          <a:p>
            <a:endParaRPr lang="en-US" dirty="0" smtClean="0">
              <a:solidFill>
                <a:schemeClr val="tx1"/>
              </a:solidFill>
            </a:endParaRPr>
          </a:p>
          <a:p>
            <a:r>
              <a:rPr lang="en-US" dirty="0" smtClean="0">
                <a:solidFill>
                  <a:schemeClr val="tx1"/>
                </a:solidFill>
              </a:rPr>
              <a:t>Her 3</a:t>
            </a:r>
            <a:r>
              <a:rPr lang="en-US" baseline="30000" dirty="0" smtClean="0">
                <a:solidFill>
                  <a:schemeClr val="tx1"/>
                </a:solidFill>
              </a:rPr>
              <a:t>rd</a:t>
            </a:r>
            <a:r>
              <a:rPr lang="en-US" dirty="0" smtClean="0">
                <a:solidFill>
                  <a:schemeClr val="tx1"/>
                </a:solidFill>
              </a:rPr>
              <a:t> grade teacher, Miss Gates, lectures the class on the wickedness of Hitler’s persecution of the Jews and on the virtues of equality and democracy.</a:t>
            </a:r>
            <a:endParaRPr lang="en-US" dirty="0">
              <a:solidFill>
                <a:schemeClr val="tx1"/>
              </a:solidFill>
            </a:endParaRPr>
          </a:p>
        </p:txBody>
      </p:sp>
    </p:spTree>
    <p:extLst>
      <p:ext uri="{BB962C8B-B14F-4D97-AF65-F5344CB8AC3E}">
        <p14:creationId xmlns:p14="http://schemas.microsoft.com/office/powerpoint/2010/main" val="3826736265"/>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1"/>
            <a:ext cx="8610600" cy="762000"/>
          </a:xfrm>
        </p:spPr>
        <p:txBody>
          <a:bodyPr/>
          <a:lstStyle/>
          <a:p>
            <a:pPr algn="ctr"/>
            <a:r>
              <a:rPr lang="en-US" dirty="0" smtClean="0"/>
              <a:t>Chapter 26</a:t>
            </a:r>
            <a:endParaRPr lang="en-US" dirty="0"/>
          </a:p>
        </p:txBody>
      </p:sp>
      <p:sp>
        <p:nvSpPr>
          <p:cNvPr id="3" name="Text Placeholder 2"/>
          <p:cNvSpPr>
            <a:spLocks noGrp="1"/>
          </p:cNvSpPr>
          <p:nvPr>
            <p:ph type="body" idx="1"/>
          </p:nvPr>
        </p:nvSpPr>
        <p:spPr>
          <a:xfrm>
            <a:off x="533400" y="1600200"/>
            <a:ext cx="7848600" cy="4648200"/>
          </a:xfrm>
        </p:spPr>
        <p:txBody>
          <a:bodyPr>
            <a:normAutofit fontScale="92500" lnSpcReduction="20000"/>
          </a:bodyPr>
          <a:lstStyle/>
          <a:p>
            <a:pPr marL="342900" indent="-342900">
              <a:buFont typeface="Arial" pitchFamily="34" charset="0"/>
              <a:buChar char="•"/>
            </a:pPr>
            <a:r>
              <a:rPr lang="en-US" sz="2600" dirty="0" smtClean="0">
                <a:solidFill>
                  <a:schemeClr val="tx1"/>
                </a:solidFill>
              </a:rPr>
              <a:t>Scout listens and later asks Jem how Miss Gates can preach about equality when she came out of the courthouse after the trial and told Miss Stephanie Crawford that it was about time that someone taught the blacks in town a lesson (“I heard her say it’s time somebody taught ‘</a:t>
            </a:r>
            <a:r>
              <a:rPr lang="en-US" sz="2600" dirty="0" err="1" smtClean="0">
                <a:solidFill>
                  <a:schemeClr val="tx1"/>
                </a:solidFill>
              </a:rPr>
              <a:t>em</a:t>
            </a:r>
            <a:r>
              <a:rPr lang="en-US" sz="2600" dirty="0" smtClean="0">
                <a:solidFill>
                  <a:schemeClr val="tx1"/>
                </a:solidFill>
              </a:rPr>
              <a:t> a lesson, they were getting’ way above themselves, an’ the next thing they think they can do is marry us.” page 247)</a:t>
            </a:r>
          </a:p>
          <a:p>
            <a:pPr marL="342900" indent="-342900">
              <a:buFont typeface="Arial" pitchFamily="34" charset="0"/>
              <a:buChar char="•"/>
            </a:pPr>
            <a:endParaRPr lang="en-US" sz="2600" dirty="0">
              <a:solidFill>
                <a:schemeClr val="tx1"/>
              </a:solidFill>
            </a:endParaRPr>
          </a:p>
          <a:p>
            <a:pPr marL="342900" indent="-342900">
              <a:buFont typeface="Arial" pitchFamily="34" charset="0"/>
              <a:buChar char="•"/>
            </a:pPr>
            <a:r>
              <a:rPr lang="en-US" sz="2600" dirty="0" smtClean="0">
                <a:solidFill>
                  <a:schemeClr val="tx1"/>
                </a:solidFill>
              </a:rPr>
              <a:t>Jem becomes furious and tells Scout never to mention the trial to him again.</a:t>
            </a:r>
          </a:p>
          <a:p>
            <a:pPr marL="342900" indent="-342900">
              <a:buFont typeface="Arial" pitchFamily="34" charset="0"/>
              <a:buChar char="•"/>
            </a:pPr>
            <a:endParaRPr lang="en-US" sz="2600" dirty="0">
              <a:solidFill>
                <a:schemeClr val="tx1"/>
              </a:solidFill>
            </a:endParaRPr>
          </a:p>
          <a:p>
            <a:pPr marL="342900" indent="-342900">
              <a:buFont typeface="Arial" pitchFamily="34" charset="0"/>
              <a:buChar char="•"/>
            </a:pPr>
            <a:r>
              <a:rPr lang="en-US" sz="2600" dirty="0" smtClean="0">
                <a:solidFill>
                  <a:schemeClr val="tx1"/>
                </a:solidFill>
              </a:rPr>
              <a:t>Scout goes to Atticus for comfort</a:t>
            </a:r>
          </a:p>
          <a:p>
            <a:pPr marL="342900" indent="-342900">
              <a:buFont typeface="Arial" pitchFamily="34" charset="0"/>
              <a:buChar char="•"/>
            </a:pPr>
            <a:endParaRPr lang="en-US" sz="2400" dirty="0">
              <a:solidFill>
                <a:schemeClr val="tx1"/>
              </a:solidFill>
            </a:endParaRPr>
          </a:p>
        </p:txBody>
      </p:sp>
    </p:spTree>
    <p:extLst>
      <p:ext uri="{BB962C8B-B14F-4D97-AF65-F5344CB8AC3E}">
        <p14:creationId xmlns:p14="http://schemas.microsoft.com/office/powerpoint/2010/main" val="3469522741"/>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27</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solidFill>
                  <a:schemeClr val="tx1"/>
                </a:solidFill>
              </a:rPr>
              <a:t>Middle of October</a:t>
            </a:r>
          </a:p>
          <a:p>
            <a:endParaRPr lang="en-US" dirty="0" smtClean="0">
              <a:solidFill>
                <a:schemeClr val="tx1"/>
              </a:solidFill>
            </a:endParaRPr>
          </a:p>
          <a:p>
            <a:r>
              <a:rPr lang="en-US" dirty="0" smtClean="0">
                <a:solidFill>
                  <a:schemeClr val="tx1"/>
                </a:solidFill>
              </a:rPr>
              <a:t>Bob </a:t>
            </a:r>
            <a:r>
              <a:rPr lang="en-US" dirty="0" err="1" smtClean="0">
                <a:solidFill>
                  <a:schemeClr val="tx1"/>
                </a:solidFill>
              </a:rPr>
              <a:t>Ewell</a:t>
            </a:r>
            <a:r>
              <a:rPr lang="en-US" dirty="0" smtClean="0">
                <a:solidFill>
                  <a:schemeClr val="tx1"/>
                </a:solidFill>
              </a:rPr>
              <a:t> gets a job with one of the Depression job programs, but loses it a few days later due to laziness</a:t>
            </a:r>
          </a:p>
          <a:p>
            <a:endParaRPr lang="en-US" dirty="0" smtClean="0">
              <a:solidFill>
                <a:schemeClr val="tx1"/>
              </a:solidFill>
            </a:endParaRPr>
          </a:p>
          <a:p>
            <a:r>
              <a:rPr lang="en-US" dirty="0" smtClean="0">
                <a:solidFill>
                  <a:schemeClr val="tx1"/>
                </a:solidFill>
              </a:rPr>
              <a:t>Judge Taylor is home alone and hears someone prowling around</a:t>
            </a:r>
          </a:p>
          <a:p>
            <a:endParaRPr lang="en-US" dirty="0" smtClean="0">
              <a:solidFill>
                <a:schemeClr val="tx1"/>
              </a:solidFill>
            </a:endParaRPr>
          </a:p>
          <a:p>
            <a:r>
              <a:rPr lang="en-US" dirty="0">
                <a:solidFill>
                  <a:schemeClr val="tx1"/>
                </a:solidFill>
              </a:rPr>
              <a:t>W</a:t>
            </a:r>
            <a:r>
              <a:rPr lang="en-US" dirty="0" smtClean="0">
                <a:solidFill>
                  <a:schemeClr val="tx1"/>
                </a:solidFill>
              </a:rPr>
              <a:t>hen he goes to investigate, he finds his screen door open and sees a shadow creeping away</a:t>
            </a:r>
          </a:p>
          <a:p>
            <a:endParaRPr lang="en-US"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2330388810"/>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1"/>
            <a:ext cx="8494713" cy="762000"/>
          </a:xfrm>
        </p:spPr>
        <p:txBody>
          <a:bodyPr/>
          <a:lstStyle/>
          <a:p>
            <a:pPr algn="ctr"/>
            <a:r>
              <a:rPr lang="en-US" dirty="0" smtClean="0"/>
              <a:t>Chapter 27</a:t>
            </a:r>
            <a:endParaRPr lang="en-US" dirty="0"/>
          </a:p>
        </p:txBody>
      </p:sp>
      <p:sp>
        <p:nvSpPr>
          <p:cNvPr id="3" name="Text Placeholder 2"/>
          <p:cNvSpPr>
            <a:spLocks noGrp="1"/>
          </p:cNvSpPr>
          <p:nvPr>
            <p:ph type="body" idx="1"/>
          </p:nvPr>
        </p:nvSpPr>
        <p:spPr>
          <a:xfrm>
            <a:off x="914400" y="1828800"/>
            <a:ext cx="7315200" cy="4267200"/>
          </a:xfrm>
        </p:spPr>
        <p:txBody>
          <a:bodyPr>
            <a:noAutofit/>
          </a:bodyPr>
          <a:lstStyle/>
          <a:p>
            <a:pPr marL="342900" indent="-342900">
              <a:buFont typeface="Arial" pitchFamily="34" charset="0"/>
              <a:buChar char="•"/>
            </a:pPr>
            <a:r>
              <a:rPr lang="en-US" sz="2400" dirty="0" smtClean="0">
                <a:solidFill>
                  <a:schemeClr val="tx1"/>
                </a:solidFill>
              </a:rPr>
              <a:t>Bob </a:t>
            </a:r>
            <a:r>
              <a:rPr lang="en-US" sz="2400" dirty="0" err="1" smtClean="0">
                <a:solidFill>
                  <a:schemeClr val="tx1"/>
                </a:solidFill>
              </a:rPr>
              <a:t>Ewell</a:t>
            </a:r>
            <a:r>
              <a:rPr lang="en-US" sz="2400" dirty="0" smtClean="0">
                <a:solidFill>
                  <a:schemeClr val="tx1"/>
                </a:solidFill>
              </a:rPr>
              <a:t> begins to follow Helen Robinson to work, keeping his distance but whispering obscenities at her</a:t>
            </a:r>
          </a:p>
          <a:p>
            <a:pPr marL="342900" indent="-342900">
              <a:buFont typeface="Arial" pitchFamily="34" charset="0"/>
              <a:buChar char="•"/>
            </a:pPr>
            <a:endParaRPr lang="en-US" sz="2400" dirty="0" smtClean="0">
              <a:solidFill>
                <a:schemeClr val="tx1"/>
              </a:solidFill>
            </a:endParaRPr>
          </a:p>
          <a:p>
            <a:pPr marL="342900" indent="-342900">
              <a:buFont typeface="Arial" pitchFamily="34" charset="0"/>
              <a:buChar char="•"/>
            </a:pPr>
            <a:r>
              <a:rPr lang="en-US" sz="2400" dirty="0" err="1" smtClean="0">
                <a:solidFill>
                  <a:schemeClr val="tx1"/>
                </a:solidFill>
              </a:rPr>
              <a:t>Deas</a:t>
            </a:r>
            <a:r>
              <a:rPr lang="en-US" sz="2400" dirty="0" smtClean="0">
                <a:solidFill>
                  <a:schemeClr val="tx1"/>
                </a:solidFill>
              </a:rPr>
              <a:t> sees </a:t>
            </a:r>
            <a:r>
              <a:rPr lang="en-US" sz="2400" dirty="0" err="1" smtClean="0">
                <a:solidFill>
                  <a:schemeClr val="tx1"/>
                </a:solidFill>
              </a:rPr>
              <a:t>Ewell</a:t>
            </a:r>
            <a:r>
              <a:rPr lang="en-US" sz="2400" dirty="0" smtClean="0">
                <a:solidFill>
                  <a:schemeClr val="tx1"/>
                </a:solidFill>
              </a:rPr>
              <a:t> and threatens to have him arrested if he doesn’t leave Helen alone</a:t>
            </a:r>
          </a:p>
          <a:p>
            <a:endParaRPr lang="en-US" sz="2400" dirty="0">
              <a:solidFill>
                <a:schemeClr val="tx1"/>
              </a:solidFill>
            </a:endParaRPr>
          </a:p>
          <a:p>
            <a:pPr marL="342900" indent="-342900">
              <a:buFont typeface="Arial" pitchFamily="34" charset="0"/>
              <a:buChar char="•"/>
            </a:pPr>
            <a:r>
              <a:rPr lang="en-US" sz="2400" dirty="0" smtClean="0">
                <a:solidFill>
                  <a:schemeClr val="tx1"/>
                </a:solidFill>
              </a:rPr>
              <a:t>Events worry Aunt Alexandra, who points out that </a:t>
            </a:r>
            <a:r>
              <a:rPr lang="en-US" sz="2400" dirty="0" err="1" smtClean="0">
                <a:solidFill>
                  <a:schemeClr val="tx1"/>
                </a:solidFill>
              </a:rPr>
              <a:t>Ewell</a:t>
            </a:r>
            <a:r>
              <a:rPr lang="en-US" sz="2400" dirty="0" smtClean="0">
                <a:solidFill>
                  <a:schemeClr val="tx1"/>
                </a:solidFill>
              </a:rPr>
              <a:t> seems to have a grudge against everyone connected with the case</a:t>
            </a:r>
            <a:endParaRPr lang="en-US" sz="2400" dirty="0">
              <a:solidFill>
                <a:schemeClr val="tx1"/>
              </a:solidFill>
            </a:endParaRPr>
          </a:p>
        </p:txBody>
      </p:sp>
    </p:spTree>
    <p:extLst>
      <p:ext uri="{BB962C8B-B14F-4D97-AF65-F5344CB8AC3E}">
        <p14:creationId xmlns:p14="http://schemas.microsoft.com/office/powerpoint/2010/main" val="2560829398"/>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27</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chemeClr val="tx1"/>
                </a:solidFill>
              </a:rPr>
              <a:t>That Halloween, the town sponsors a party and play at the school</a:t>
            </a:r>
          </a:p>
          <a:p>
            <a:endParaRPr lang="en-US" dirty="0" smtClean="0">
              <a:solidFill>
                <a:schemeClr val="tx1"/>
              </a:solidFill>
            </a:endParaRPr>
          </a:p>
          <a:p>
            <a:r>
              <a:rPr lang="en-US" dirty="0" smtClean="0">
                <a:solidFill>
                  <a:schemeClr val="tx1"/>
                </a:solidFill>
              </a:rPr>
              <a:t>Attempt to avoid the unsupervised mischief of the previous Halloween (someone burglarized the house of two elderly sisters [Miss </a:t>
            </a:r>
            <a:r>
              <a:rPr lang="en-US" dirty="0" err="1" smtClean="0">
                <a:solidFill>
                  <a:schemeClr val="tx1"/>
                </a:solidFill>
              </a:rPr>
              <a:t>Tutti</a:t>
            </a:r>
            <a:r>
              <a:rPr lang="en-US" dirty="0" smtClean="0">
                <a:solidFill>
                  <a:schemeClr val="tx1"/>
                </a:solidFill>
              </a:rPr>
              <a:t> and Miss </a:t>
            </a:r>
            <a:r>
              <a:rPr lang="en-US" dirty="0" err="1" smtClean="0">
                <a:solidFill>
                  <a:schemeClr val="tx1"/>
                </a:solidFill>
              </a:rPr>
              <a:t>Frutti</a:t>
            </a:r>
            <a:r>
              <a:rPr lang="en-US" dirty="0">
                <a:solidFill>
                  <a:schemeClr val="tx1"/>
                </a:solidFill>
              </a:rPr>
              <a:t>]</a:t>
            </a:r>
            <a:r>
              <a:rPr lang="en-US" dirty="0" smtClean="0">
                <a:solidFill>
                  <a:schemeClr val="tx1"/>
                </a:solidFill>
              </a:rPr>
              <a:t> and hid all of their furniture in their basement)</a:t>
            </a:r>
            <a:endParaRPr lang="en-US" dirty="0">
              <a:solidFill>
                <a:schemeClr val="tx1"/>
              </a:solidFill>
            </a:endParaRPr>
          </a:p>
        </p:txBody>
      </p:sp>
    </p:spTree>
    <p:extLst>
      <p:ext uri="{BB962C8B-B14F-4D97-AF65-F5344CB8AC3E}">
        <p14:creationId xmlns:p14="http://schemas.microsoft.com/office/powerpoint/2010/main" val="2914785772"/>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1"/>
            <a:ext cx="8494713" cy="838200"/>
          </a:xfrm>
        </p:spPr>
        <p:txBody>
          <a:bodyPr/>
          <a:lstStyle/>
          <a:p>
            <a:pPr algn="ctr"/>
            <a:r>
              <a:rPr lang="en-US" dirty="0" smtClean="0"/>
              <a:t>Chapter 27</a:t>
            </a:r>
            <a:endParaRPr lang="en-US" dirty="0"/>
          </a:p>
        </p:txBody>
      </p:sp>
      <p:sp>
        <p:nvSpPr>
          <p:cNvPr id="3" name="Text Placeholder 2"/>
          <p:cNvSpPr>
            <a:spLocks noGrp="1"/>
          </p:cNvSpPr>
          <p:nvPr>
            <p:ph type="body" idx="1"/>
          </p:nvPr>
        </p:nvSpPr>
        <p:spPr>
          <a:xfrm>
            <a:off x="1371600" y="2438400"/>
            <a:ext cx="7315200" cy="3581400"/>
          </a:xfrm>
        </p:spPr>
        <p:txBody>
          <a:bodyPr>
            <a:normAutofit fontScale="92500" lnSpcReduction="20000"/>
          </a:bodyPr>
          <a:lstStyle/>
          <a:p>
            <a:pPr marL="342900" indent="-342900">
              <a:buFont typeface="Arial" pitchFamily="34" charset="0"/>
              <a:buChar char="•"/>
            </a:pPr>
            <a:r>
              <a:rPr lang="en-US" sz="3200" dirty="0" smtClean="0">
                <a:solidFill>
                  <a:schemeClr val="tx1"/>
                </a:solidFill>
              </a:rPr>
              <a:t>The play is an “agricultural pageant” in which every child portrays a food</a:t>
            </a:r>
          </a:p>
          <a:p>
            <a:pPr marL="342900" indent="-342900">
              <a:buFont typeface="Arial" pitchFamily="34" charset="0"/>
              <a:buChar char="•"/>
            </a:pPr>
            <a:endParaRPr lang="en-US" sz="3200" dirty="0" smtClean="0">
              <a:solidFill>
                <a:schemeClr val="tx1"/>
              </a:solidFill>
            </a:endParaRPr>
          </a:p>
          <a:p>
            <a:pPr marL="342900" indent="-342900">
              <a:buFont typeface="Arial" pitchFamily="34" charset="0"/>
              <a:buChar char="•"/>
            </a:pPr>
            <a:r>
              <a:rPr lang="en-US" sz="3200" dirty="0" smtClean="0">
                <a:solidFill>
                  <a:schemeClr val="tx1"/>
                </a:solidFill>
              </a:rPr>
              <a:t>Scout wears a wire mesh shape to look like a ham</a:t>
            </a:r>
          </a:p>
          <a:p>
            <a:pPr marL="342900" indent="-342900">
              <a:buFont typeface="Arial" pitchFamily="34" charset="0"/>
              <a:buChar char="•"/>
            </a:pPr>
            <a:endParaRPr lang="en-US" sz="3200" dirty="0" smtClean="0">
              <a:solidFill>
                <a:schemeClr val="tx1"/>
              </a:solidFill>
            </a:endParaRPr>
          </a:p>
          <a:p>
            <a:pPr marL="342900" indent="-342900">
              <a:buFont typeface="Arial" pitchFamily="34" charset="0"/>
              <a:buChar char="•"/>
            </a:pPr>
            <a:r>
              <a:rPr lang="en-US" sz="3200" dirty="0" smtClean="0">
                <a:solidFill>
                  <a:schemeClr val="tx1"/>
                </a:solidFill>
              </a:rPr>
              <a:t>Atticus and Aunt Alexandra are too tired to attend, so Jem takes Scout to school</a:t>
            </a:r>
            <a:endParaRPr lang="en-US" sz="3200" dirty="0">
              <a:solidFill>
                <a:schemeClr val="tx1"/>
              </a:solidFill>
            </a:endParaRPr>
          </a:p>
        </p:txBody>
      </p:sp>
    </p:spTree>
    <p:extLst>
      <p:ext uri="{BB962C8B-B14F-4D97-AF65-F5344CB8AC3E}">
        <p14:creationId xmlns:p14="http://schemas.microsoft.com/office/powerpoint/2010/main" val="17000470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762000"/>
            <a:ext cx="7315200" cy="64633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smtClean="0">
                <a:ln>
                  <a:noFill/>
                </a:ln>
                <a:effectLst/>
                <a:uLnTx/>
                <a:uFillTx/>
                <a:latin typeface="Maiandra GD" panose="020E0502030308020204" pitchFamily="34" charset="0"/>
                <a:ea typeface="+mj-ea"/>
                <a:cs typeface="+mj-cs"/>
              </a:rPr>
              <a:t>What happened in Chapter 2</a:t>
            </a:r>
            <a:endParaRPr kumimoji="0" lang="en-US" sz="3600" b="0" i="0" u="none" strike="noStrike" kern="0" cap="none" spc="0" normalizeH="0" baseline="0" noProof="0" dirty="0" smtClean="0">
              <a:ln>
                <a:noFill/>
              </a:ln>
              <a:effectLst/>
              <a:uLnTx/>
              <a:uFillTx/>
              <a:latin typeface="Maiandra GD" panose="020E0502030308020204" pitchFamily="34" charset="0"/>
            </a:endParaRPr>
          </a:p>
        </p:txBody>
      </p:sp>
      <p:sp>
        <p:nvSpPr>
          <p:cNvPr id="3" name="TextBox 2"/>
          <p:cNvSpPr txBox="1"/>
          <p:nvPr/>
        </p:nvSpPr>
        <p:spPr>
          <a:xfrm>
            <a:off x="2590800" y="1780903"/>
            <a:ext cx="6172200" cy="4154984"/>
          </a:xfrm>
          <a:prstGeom prst="rect">
            <a:avLst/>
          </a:prstGeom>
          <a:noFill/>
        </p:spPr>
        <p:txBody>
          <a:bodyPr wrap="square" rtlCol="0">
            <a:spAutoFit/>
          </a:bodyPr>
          <a:lstStyle/>
          <a:p>
            <a:pPr marL="285750" indent="-285750">
              <a:buFont typeface="Arial" pitchFamily="34" charset="0"/>
              <a:buChar char="•"/>
            </a:pPr>
            <a:r>
              <a:rPr lang="en-US" sz="2400" dirty="0" smtClean="0">
                <a:latin typeface="Maiandra GD" panose="020E0502030308020204" pitchFamily="34" charset="0"/>
              </a:rPr>
              <a:t>Dill leaves after the summer</a:t>
            </a:r>
          </a:p>
          <a:p>
            <a:pPr marL="285750" indent="-285750">
              <a:buFont typeface="Arial" pitchFamily="34" charset="0"/>
              <a:buChar char="•"/>
            </a:pPr>
            <a:r>
              <a:rPr lang="en-US" sz="2400" dirty="0" smtClean="0">
                <a:latin typeface="Maiandra GD" panose="020E0502030308020204" pitchFamily="34" charset="0"/>
              </a:rPr>
              <a:t>Jem takes Scout to school</a:t>
            </a:r>
          </a:p>
          <a:p>
            <a:pPr marL="285750" indent="-285750">
              <a:buFont typeface="Arial" pitchFamily="34" charset="0"/>
              <a:buChar char="•"/>
            </a:pPr>
            <a:r>
              <a:rPr lang="en-US" sz="2400" dirty="0" smtClean="0">
                <a:latin typeface="Maiandra GD" panose="020E0502030308020204" pitchFamily="34" charset="0"/>
              </a:rPr>
              <a:t>Miss Caroline concludes the Atticus must have taught Scout to read</a:t>
            </a:r>
          </a:p>
          <a:p>
            <a:pPr marL="285750" indent="-285750">
              <a:buFont typeface="Arial" pitchFamily="34" charset="0"/>
              <a:buChar char="•"/>
            </a:pPr>
            <a:r>
              <a:rPr lang="en-US" sz="2400" dirty="0" smtClean="0">
                <a:latin typeface="Maiandra GD" panose="020E0502030308020204" pitchFamily="34" charset="0"/>
              </a:rPr>
              <a:t>Jem explains that Miss Caroline is trying out a new way of teaching</a:t>
            </a:r>
          </a:p>
          <a:p>
            <a:pPr marL="285750" indent="-285750">
              <a:buFont typeface="Arial" pitchFamily="34" charset="0"/>
              <a:buChar char="•"/>
            </a:pPr>
            <a:r>
              <a:rPr lang="en-US" sz="2400" dirty="0" smtClean="0">
                <a:latin typeface="Maiandra GD" panose="020E0502030308020204" pitchFamily="34" charset="0"/>
              </a:rPr>
              <a:t>Miss Caroline and Scout get into an argument about the Cunningham’s (poor farmers, who won’t take anything unless they can pay you back)</a:t>
            </a:r>
          </a:p>
          <a:p>
            <a:pPr marL="285750" indent="-285750">
              <a:buFont typeface="Arial" pitchFamily="34" charset="0"/>
              <a:buChar char="•"/>
            </a:pPr>
            <a:r>
              <a:rPr lang="en-US" sz="2400" dirty="0" smtClean="0">
                <a:latin typeface="Maiandra GD" panose="020E0502030308020204" pitchFamily="34" charset="0"/>
              </a:rPr>
              <a:t>Slaps Scout’s hands with a  ruler</a:t>
            </a:r>
            <a:endParaRPr lang="en-US" sz="2400" dirty="0">
              <a:latin typeface="Maiandra GD" panose="020E0502030308020204" pitchFamily="34" charset="0"/>
            </a:endParaRPr>
          </a:p>
        </p:txBody>
      </p:sp>
    </p:spTree>
    <p:extLst>
      <p:ext uri="{BB962C8B-B14F-4D97-AF65-F5344CB8AC3E}">
        <p14:creationId xmlns:p14="http://schemas.microsoft.com/office/powerpoint/2010/main" val="3320725083"/>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28</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solidFill>
                  <a:schemeClr val="tx1"/>
                </a:solidFill>
              </a:rPr>
              <a:t>Dark on the way to school</a:t>
            </a:r>
          </a:p>
          <a:p>
            <a:endParaRPr lang="en-US" dirty="0" smtClean="0">
              <a:solidFill>
                <a:schemeClr val="tx1"/>
              </a:solidFill>
            </a:endParaRPr>
          </a:p>
          <a:p>
            <a:r>
              <a:rPr lang="en-US" dirty="0" smtClean="0">
                <a:solidFill>
                  <a:schemeClr val="tx1"/>
                </a:solidFill>
              </a:rPr>
              <a:t>Cecil Jacobs jumps out and frightens Jem and Scout</a:t>
            </a:r>
          </a:p>
          <a:p>
            <a:endParaRPr lang="en-US" dirty="0" smtClean="0">
              <a:solidFill>
                <a:schemeClr val="tx1"/>
              </a:solidFill>
            </a:endParaRPr>
          </a:p>
          <a:p>
            <a:r>
              <a:rPr lang="en-US" dirty="0" smtClean="0">
                <a:solidFill>
                  <a:schemeClr val="tx1"/>
                </a:solidFill>
              </a:rPr>
              <a:t>Scout and Cecil wander around the crowded school, visiting the haunted house in a 7</a:t>
            </a:r>
            <a:r>
              <a:rPr lang="en-US" baseline="30000" dirty="0" smtClean="0">
                <a:solidFill>
                  <a:schemeClr val="tx1"/>
                </a:solidFill>
              </a:rPr>
              <a:t>th</a:t>
            </a:r>
            <a:r>
              <a:rPr lang="en-US" dirty="0" smtClean="0">
                <a:solidFill>
                  <a:schemeClr val="tx1"/>
                </a:solidFill>
              </a:rPr>
              <a:t> grade classroom </a:t>
            </a:r>
          </a:p>
          <a:p>
            <a:endParaRPr lang="en-US" dirty="0" smtClean="0">
              <a:solidFill>
                <a:schemeClr val="tx1"/>
              </a:solidFill>
            </a:endParaRPr>
          </a:p>
          <a:p>
            <a:r>
              <a:rPr lang="en-US" dirty="0" smtClean="0">
                <a:solidFill>
                  <a:schemeClr val="tx1"/>
                </a:solidFill>
              </a:rPr>
              <a:t>Pageant nears, so all of the kids go backstage</a:t>
            </a:r>
            <a:endParaRPr lang="en-US" dirty="0">
              <a:solidFill>
                <a:schemeClr val="tx1"/>
              </a:solidFill>
            </a:endParaRPr>
          </a:p>
        </p:txBody>
      </p:sp>
    </p:spTree>
    <p:extLst>
      <p:ext uri="{BB962C8B-B14F-4D97-AF65-F5344CB8AC3E}">
        <p14:creationId xmlns:p14="http://schemas.microsoft.com/office/powerpoint/2010/main" val="1003069726"/>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1"/>
            <a:ext cx="8494713" cy="838200"/>
          </a:xfrm>
        </p:spPr>
        <p:txBody>
          <a:bodyPr/>
          <a:lstStyle/>
          <a:p>
            <a:pPr algn="ctr"/>
            <a:r>
              <a:rPr lang="en-US" dirty="0" smtClean="0"/>
              <a:t>Chapter 28</a:t>
            </a:r>
            <a:endParaRPr lang="en-US" dirty="0"/>
          </a:p>
        </p:txBody>
      </p:sp>
      <p:sp>
        <p:nvSpPr>
          <p:cNvPr id="3" name="Text Placeholder 2"/>
          <p:cNvSpPr>
            <a:spLocks noGrp="1"/>
          </p:cNvSpPr>
          <p:nvPr>
            <p:ph type="body" idx="1"/>
          </p:nvPr>
        </p:nvSpPr>
        <p:spPr>
          <a:xfrm>
            <a:off x="457200" y="2057400"/>
            <a:ext cx="8001000" cy="4572000"/>
          </a:xfrm>
        </p:spPr>
        <p:txBody>
          <a:bodyPr>
            <a:noAutofit/>
          </a:bodyPr>
          <a:lstStyle/>
          <a:p>
            <a:pPr marL="342900" indent="-342900">
              <a:buFont typeface="Arial" pitchFamily="34" charset="0"/>
              <a:buChar char="•"/>
            </a:pPr>
            <a:r>
              <a:rPr lang="en-US" sz="2600" dirty="0" smtClean="0">
                <a:solidFill>
                  <a:schemeClr val="tx1"/>
                </a:solidFill>
              </a:rPr>
              <a:t>Scout, falls asleep and misses her entrance</a:t>
            </a:r>
          </a:p>
          <a:p>
            <a:pPr marL="342900" indent="-342900">
              <a:buFont typeface="Arial" pitchFamily="34" charset="0"/>
              <a:buChar char="•"/>
            </a:pPr>
            <a:endParaRPr lang="en-US" sz="2600" dirty="0" smtClean="0">
              <a:solidFill>
                <a:schemeClr val="tx1"/>
              </a:solidFill>
            </a:endParaRPr>
          </a:p>
          <a:p>
            <a:pPr marL="342900" indent="-342900">
              <a:buFont typeface="Arial" pitchFamily="34" charset="0"/>
              <a:buChar char="•"/>
            </a:pPr>
            <a:r>
              <a:rPr lang="en-US" sz="2600" dirty="0" smtClean="0">
                <a:solidFill>
                  <a:schemeClr val="tx1"/>
                </a:solidFill>
              </a:rPr>
              <a:t>She runs onstage at the end, prompting Judge Taylor and many others to laugh</a:t>
            </a:r>
          </a:p>
          <a:p>
            <a:pPr marL="342900" indent="-342900">
              <a:buFont typeface="Arial" pitchFamily="34" charset="0"/>
              <a:buChar char="•"/>
            </a:pPr>
            <a:endParaRPr lang="en-US" sz="2600" dirty="0" smtClean="0">
              <a:solidFill>
                <a:schemeClr val="tx1"/>
              </a:solidFill>
            </a:endParaRPr>
          </a:p>
          <a:p>
            <a:pPr marL="342900" indent="-342900">
              <a:buFont typeface="Arial" pitchFamily="34" charset="0"/>
              <a:buChar char="•"/>
            </a:pPr>
            <a:r>
              <a:rPr lang="en-US" sz="2600" dirty="0" smtClean="0">
                <a:solidFill>
                  <a:schemeClr val="tx1"/>
                </a:solidFill>
              </a:rPr>
              <a:t>The women in charge of the pageant accuses Scout of ruining it</a:t>
            </a:r>
          </a:p>
          <a:p>
            <a:pPr marL="342900" indent="-342900">
              <a:buFont typeface="Arial" pitchFamily="34" charset="0"/>
              <a:buChar char="•"/>
            </a:pPr>
            <a:endParaRPr lang="en-US" sz="2600" dirty="0" smtClean="0">
              <a:solidFill>
                <a:schemeClr val="tx1"/>
              </a:solidFill>
            </a:endParaRPr>
          </a:p>
          <a:p>
            <a:pPr marL="342900" indent="-342900">
              <a:buFont typeface="Arial" pitchFamily="34" charset="0"/>
              <a:buChar char="•"/>
            </a:pPr>
            <a:r>
              <a:rPr lang="en-US" sz="2600" dirty="0" smtClean="0">
                <a:solidFill>
                  <a:schemeClr val="tx1"/>
                </a:solidFill>
              </a:rPr>
              <a:t>Scout is so ashamed that she and Jem wait until everyone leave before going home</a:t>
            </a:r>
            <a:endParaRPr lang="en-US" sz="2600" dirty="0">
              <a:solidFill>
                <a:schemeClr val="tx1"/>
              </a:solidFill>
            </a:endParaRPr>
          </a:p>
        </p:txBody>
      </p:sp>
    </p:spTree>
    <p:extLst>
      <p:ext uri="{BB962C8B-B14F-4D97-AF65-F5344CB8AC3E}">
        <p14:creationId xmlns:p14="http://schemas.microsoft.com/office/powerpoint/2010/main" val="3961042462"/>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28 </a:t>
            </a:r>
            <a:endParaRPr lang="en-US" dirty="0"/>
          </a:p>
        </p:txBody>
      </p:sp>
      <p:sp>
        <p:nvSpPr>
          <p:cNvPr id="3" name="Content Placeholder 2"/>
          <p:cNvSpPr>
            <a:spLocks noGrp="1"/>
          </p:cNvSpPr>
          <p:nvPr>
            <p:ph idx="1"/>
          </p:nvPr>
        </p:nvSpPr>
        <p:spPr/>
        <p:txBody>
          <a:bodyPr>
            <a:normAutofit/>
          </a:bodyPr>
          <a:lstStyle/>
          <a:p>
            <a:r>
              <a:rPr lang="en-US" dirty="0" smtClean="0">
                <a:solidFill>
                  <a:schemeClr val="tx1"/>
                </a:solidFill>
              </a:rPr>
              <a:t>On walk back home, Jem hears noises behind them</a:t>
            </a:r>
          </a:p>
          <a:p>
            <a:r>
              <a:rPr lang="en-US" dirty="0" smtClean="0">
                <a:solidFill>
                  <a:schemeClr val="tx1"/>
                </a:solidFill>
              </a:rPr>
              <a:t>Think it must be Cecil</a:t>
            </a:r>
          </a:p>
          <a:p>
            <a:r>
              <a:rPr lang="en-US" dirty="0" smtClean="0">
                <a:solidFill>
                  <a:schemeClr val="tx1"/>
                </a:solidFill>
              </a:rPr>
              <a:t>Almost reach road when their pursuer begins running after them</a:t>
            </a:r>
          </a:p>
          <a:p>
            <a:r>
              <a:rPr lang="en-US" dirty="0" smtClean="0">
                <a:solidFill>
                  <a:schemeClr val="tx1"/>
                </a:solidFill>
              </a:rPr>
              <a:t>Jem screams for Scout to run, but in the dark, hampered by her costume, she loses her balance and falls</a:t>
            </a:r>
          </a:p>
        </p:txBody>
      </p:sp>
    </p:spTree>
    <p:extLst>
      <p:ext uri="{BB962C8B-B14F-4D97-AF65-F5344CB8AC3E}">
        <p14:creationId xmlns:p14="http://schemas.microsoft.com/office/powerpoint/2010/main" val="1334223611"/>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1"/>
            <a:ext cx="8494713" cy="990600"/>
          </a:xfrm>
        </p:spPr>
        <p:txBody>
          <a:bodyPr/>
          <a:lstStyle/>
          <a:p>
            <a:pPr algn="ctr"/>
            <a:r>
              <a:rPr lang="en-US" dirty="0" smtClean="0"/>
              <a:t>Chapter 28</a:t>
            </a:r>
            <a:endParaRPr lang="en-US" dirty="0"/>
          </a:p>
        </p:txBody>
      </p:sp>
      <p:sp>
        <p:nvSpPr>
          <p:cNvPr id="3" name="Text Placeholder 2"/>
          <p:cNvSpPr>
            <a:spLocks noGrp="1"/>
          </p:cNvSpPr>
          <p:nvPr>
            <p:ph type="body" idx="1"/>
          </p:nvPr>
        </p:nvSpPr>
        <p:spPr>
          <a:xfrm>
            <a:off x="685800" y="2514600"/>
            <a:ext cx="7315200" cy="3581400"/>
          </a:xfrm>
        </p:spPr>
        <p:txBody>
          <a:bodyPr>
            <a:normAutofit/>
          </a:bodyPr>
          <a:lstStyle/>
          <a:p>
            <a:pPr marL="342900" lvl="0" indent="-342900">
              <a:buFont typeface="Arial" pitchFamily="34" charset="0"/>
              <a:buChar char="•"/>
            </a:pPr>
            <a:r>
              <a:rPr lang="en-US" sz="2700" dirty="0">
                <a:solidFill>
                  <a:prstClr val="black"/>
                </a:solidFill>
                <a:latin typeface="Calibri"/>
              </a:rPr>
              <a:t>Something tears at the metal mesh, and she hears struggling behind </a:t>
            </a:r>
            <a:r>
              <a:rPr lang="en-US" sz="2700" dirty="0" smtClean="0">
                <a:solidFill>
                  <a:prstClr val="black"/>
                </a:solidFill>
                <a:latin typeface="Calibri"/>
              </a:rPr>
              <a:t>her</a:t>
            </a:r>
            <a:endParaRPr lang="en-US" sz="2700" dirty="0">
              <a:solidFill>
                <a:prstClr val="black"/>
              </a:solidFill>
              <a:latin typeface="Calibri"/>
            </a:endParaRPr>
          </a:p>
          <a:p>
            <a:pPr marL="342900" lvl="0" indent="-342900">
              <a:buFont typeface="Arial" pitchFamily="34" charset="0"/>
              <a:buChar char="•"/>
            </a:pPr>
            <a:r>
              <a:rPr lang="en-US" sz="2700" dirty="0">
                <a:solidFill>
                  <a:prstClr val="black"/>
                </a:solidFill>
                <a:latin typeface="Calibri"/>
              </a:rPr>
              <a:t>Jem then breaks free and drags Scout almost all the way to the road before their assailant pulls him </a:t>
            </a:r>
            <a:r>
              <a:rPr lang="en-US" sz="2700" dirty="0" smtClean="0">
                <a:solidFill>
                  <a:prstClr val="black"/>
                </a:solidFill>
                <a:latin typeface="Calibri"/>
              </a:rPr>
              <a:t>back</a:t>
            </a:r>
            <a:endParaRPr lang="en-US" sz="2700" dirty="0">
              <a:solidFill>
                <a:prstClr val="black"/>
              </a:solidFill>
              <a:latin typeface="Calibri"/>
            </a:endParaRPr>
          </a:p>
          <a:p>
            <a:pPr marL="342900" lvl="0" indent="-342900">
              <a:buFont typeface="Arial" pitchFamily="34" charset="0"/>
              <a:buChar char="•"/>
            </a:pPr>
            <a:r>
              <a:rPr lang="en-US" sz="2700" dirty="0" smtClean="0">
                <a:solidFill>
                  <a:prstClr val="black"/>
                </a:solidFill>
                <a:latin typeface="Calibri"/>
              </a:rPr>
              <a:t>Scout hears a crunching sound and Jem </a:t>
            </a:r>
            <a:r>
              <a:rPr lang="en-US" sz="2700" dirty="0" smtClean="0">
                <a:solidFill>
                  <a:prstClr val="black"/>
                </a:solidFill>
                <a:latin typeface="Calibri"/>
              </a:rPr>
              <a:t>screams</a:t>
            </a:r>
            <a:endParaRPr lang="en-US" sz="2700" dirty="0" smtClean="0">
              <a:solidFill>
                <a:prstClr val="black"/>
              </a:solidFill>
              <a:latin typeface="Calibri"/>
            </a:endParaRPr>
          </a:p>
          <a:p>
            <a:pPr marL="342900" indent="-342900">
              <a:buFont typeface="Arial" pitchFamily="34" charset="0"/>
              <a:buChar char="•"/>
            </a:pPr>
            <a:endParaRPr lang="en-US" sz="2400" dirty="0"/>
          </a:p>
        </p:txBody>
      </p:sp>
    </p:spTree>
    <p:extLst>
      <p:ext uri="{BB962C8B-B14F-4D97-AF65-F5344CB8AC3E}">
        <p14:creationId xmlns:p14="http://schemas.microsoft.com/office/powerpoint/2010/main" val="1295063273"/>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1"/>
            <a:ext cx="8494713" cy="990600"/>
          </a:xfrm>
        </p:spPr>
        <p:txBody>
          <a:bodyPr/>
          <a:lstStyle/>
          <a:p>
            <a:pPr algn="ctr"/>
            <a:r>
              <a:rPr lang="en-US" dirty="0" smtClean="0"/>
              <a:t>Chapter 28</a:t>
            </a:r>
            <a:endParaRPr lang="en-US" dirty="0"/>
          </a:p>
        </p:txBody>
      </p:sp>
      <p:sp>
        <p:nvSpPr>
          <p:cNvPr id="3" name="Text Placeholder 2"/>
          <p:cNvSpPr>
            <a:spLocks noGrp="1"/>
          </p:cNvSpPr>
          <p:nvPr>
            <p:ph type="body" idx="1"/>
          </p:nvPr>
        </p:nvSpPr>
        <p:spPr>
          <a:xfrm>
            <a:off x="762000" y="2286000"/>
            <a:ext cx="7315200" cy="3581400"/>
          </a:xfrm>
        </p:spPr>
        <p:txBody>
          <a:bodyPr>
            <a:noAutofit/>
          </a:bodyPr>
          <a:lstStyle/>
          <a:p>
            <a:endParaRPr lang="en-US" sz="2800" dirty="0" smtClean="0">
              <a:solidFill>
                <a:schemeClr val="tx1"/>
              </a:solidFill>
            </a:endParaRPr>
          </a:p>
          <a:p>
            <a:pPr marL="342900" indent="-342900">
              <a:buFont typeface="Arial" pitchFamily="34" charset="0"/>
              <a:buChar char="•"/>
            </a:pPr>
            <a:r>
              <a:rPr lang="en-US" sz="2800" dirty="0" smtClean="0">
                <a:solidFill>
                  <a:schemeClr val="tx1"/>
                </a:solidFill>
              </a:rPr>
              <a:t>Noise of struggling has ceased, Scout feels for Jem, finding only the figures of an unshaven man smelling of whiskey</a:t>
            </a:r>
          </a:p>
          <a:p>
            <a:pPr marL="342900" indent="-342900">
              <a:buFont typeface="Arial" pitchFamily="34" charset="0"/>
              <a:buChar char="•"/>
            </a:pPr>
            <a:endParaRPr lang="en-US" sz="2800" dirty="0" smtClean="0">
              <a:solidFill>
                <a:schemeClr val="tx1"/>
              </a:solidFill>
            </a:endParaRPr>
          </a:p>
          <a:p>
            <a:pPr marL="342900" indent="-342900">
              <a:buFont typeface="Arial" pitchFamily="34" charset="0"/>
              <a:buChar char="•"/>
            </a:pPr>
            <a:r>
              <a:rPr lang="en-US" sz="2800" dirty="0" smtClean="0">
                <a:solidFill>
                  <a:schemeClr val="tx1"/>
                </a:solidFill>
              </a:rPr>
              <a:t>She stumbles towards home, and sees, in the light of the street lamp, a man carrying Jem towards the house</a:t>
            </a:r>
            <a:endParaRPr lang="en-US" sz="2800" dirty="0">
              <a:solidFill>
                <a:schemeClr val="tx1"/>
              </a:solidFill>
            </a:endParaRPr>
          </a:p>
        </p:txBody>
      </p:sp>
    </p:spTree>
    <p:extLst>
      <p:ext uri="{BB962C8B-B14F-4D97-AF65-F5344CB8AC3E}">
        <p14:creationId xmlns:p14="http://schemas.microsoft.com/office/powerpoint/2010/main" val="2228425864"/>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28 </a:t>
            </a:r>
            <a:endParaRPr lang="en-US" dirty="0"/>
          </a:p>
        </p:txBody>
      </p:sp>
      <p:sp>
        <p:nvSpPr>
          <p:cNvPr id="3" name="Content Placeholder 2"/>
          <p:cNvSpPr>
            <a:spLocks noGrp="1"/>
          </p:cNvSpPr>
          <p:nvPr>
            <p:ph idx="1"/>
          </p:nvPr>
        </p:nvSpPr>
        <p:spPr/>
        <p:txBody>
          <a:bodyPr/>
          <a:lstStyle/>
          <a:p>
            <a:r>
              <a:rPr lang="en-US" dirty="0" smtClean="0">
                <a:solidFill>
                  <a:schemeClr val="tx1"/>
                </a:solidFill>
              </a:rPr>
              <a:t>Scout reaches home, and Aunt Alexandra goes to call Dr. Reynolds</a:t>
            </a:r>
          </a:p>
          <a:p>
            <a:endParaRPr lang="en-US" dirty="0" smtClean="0">
              <a:solidFill>
                <a:schemeClr val="tx1"/>
              </a:solidFill>
            </a:endParaRPr>
          </a:p>
          <a:p>
            <a:r>
              <a:rPr lang="en-US" dirty="0" smtClean="0">
                <a:solidFill>
                  <a:schemeClr val="tx1"/>
                </a:solidFill>
              </a:rPr>
              <a:t>Atticus calls Heck Tate, telling him that someone has attacked his children</a:t>
            </a:r>
          </a:p>
          <a:p>
            <a:endParaRPr lang="en-US" dirty="0" smtClean="0">
              <a:solidFill>
                <a:schemeClr val="tx1"/>
              </a:solidFill>
            </a:endParaRPr>
          </a:p>
          <a:p>
            <a:r>
              <a:rPr lang="en-US" dirty="0" smtClean="0">
                <a:solidFill>
                  <a:schemeClr val="tx1"/>
                </a:solidFill>
              </a:rPr>
              <a:t>Alexandra tells Scout that Jem is unconscious, not dead</a:t>
            </a:r>
          </a:p>
        </p:txBody>
      </p:sp>
    </p:spTree>
    <p:extLst>
      <p:ext uri="{BB962C8B-B14F-4D97-AF65-F5344CB8AC3E}">
        <p14:creationId xmlns:p14="http://schemas.microsoft.com/office/powerpoint/2010/main" val="1198758746"/>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494713" cy="1362075"/>
          </a:xfrm>
        </p:spPr>
        <p:txBody>
          <a:bodyPr/>
          <a:lstStyle/>
          <a:p>
            <a:r>
              <a:rPr lang="en-US" dirty="0" smtClean="0"/>
              <a:t>Chapter 28</a:t>
            </a:r>
            <a:endParaRPr lang="en-US" dirty="0"/>
          </a:p>
        </p:txBody>
      </p:sp>
      <p:sp>
        <p:nvSpPr>
          <p:cNvPr id="3" name="Text Placeholder 2"/>
          <p:cNvSpPr>
            <a:spLocks noGrp="1"/>
          </p:cNvSpPr>
          <p:nvPr>
            <p:ph type="body" idx="1"/>
          </p:nvPr>
        </p:nvSpPr>
        <p:spPr>
          <a:xfrm>
            <a:off x="762000" y="2438400"/>
            <a:ext cx="7315200" cy="3581400"/>
          </a:xfrm>
        </p:spPr>
        <p:txBody>
          <a:bodyPr>
            <a:noAutofit/>
          </a:bodyPr>
          <a:lstStyle/>
          <a:p>
            <a:pPr marL="342900" indent="-342900">
              <a:buFont typeface="Arial" pitchFamily="34" charset="0"/>
              <a:buChar char="•"/>
            </a:pPr>
            <a:r>
              <a:rPr lang="en-US" sz="2400" dirty="0" smtClean="0">
                <a:solidFill>
                  <a:schemeClr val="tx1"/>
                </a:solidFill>
              </a:rPr>
              <a:t>Dr. </a:t>
            </a:r>
            <a:r>
              <a:rPr lang="en-US" sz="2400" dirty="0" err="1" smtClean="0">
                <a:solidFill>
                  <a:schemeClr val="tx1"/>
                </a:solidFill>
              </a:rPr>
              <a:t>Reynold</a:t>
            </a:r>
            <a:r>
              <a:rPr lang="en-US" sz="2400" dirty="0" smtClean="0">
                <a:solidFill>
                  <a:schemeClr val="tx1"/>
                </a:solidFill>
              </a:rPr>
              <a:t> says that Jem has a broken arm and a bump on his head</a:t>
            </a:r>
          </a:p>
          <a:p>
            <a:pPr marL="342900" indent="-342900">
              <a:buFont typeface="Arial" pitchFamily="34" charset="0"/>
              <a:buChar char="•"/>
            </a:pPr>
            <a:endParaRPr lang="en-US" sz="2400" dirty="0" smtClean="0">
              <a:solidFill>
                <a:schemeClr val="tx1"/>
              </a:solidFill>
            </a:endParaRPr>
          </a:p>
          <a:p>
            <a:pPr marL="342900" indent="-342900">
              <a:buFont typeface="Arial" pitchFamily="34" charset="0"/>
              <a:buChar char="•"/>
            </a:pPr>
            <a:r>
              <a:rPr lang="en-US" sz="2400" dirty="0" smtClean="0">
                <a:solidFill>
                  <a:schemeClr val="tx1"/>
                </a:solidFill>
              </a:rPr>
              <a:t>The man who carried him home is in the room, but she does not recognize him</a:t>
            </a:r>
          </a:p>
          <a:p>
            <a:pPr marL="342900" indent="-342900">
              <a:buFont typeface="Arial" pitchFamily="34" charset="0"/>
              <a:buChar char="•"/>
            </a:pPr>
            <a:endParaRPr lang="en-US" sz="2400" dirty="0">
              <a:solidFill>
                <a:schemeClr val="tx1"/>
              </a:solidFill>
            </a:endParaRPr>
          </a:p>
          <a:p>
            <a:pPr marL="342900" indent="-342900">
              <a:buFont typeface="Arial" pitchFamily="34" charset="0"/>
              <a:buChar char="•"/>
            </a:pPr>
            <a:r>
              <a:rPr lang="en-US" sz="2400" dirty="0" smtClean="0">
                <a:solidFill>
                  <a:schemeClr val="tx1"/>
                </a:solidFill>
              </a:rPr>
              <a:t>Who is this man?</a:t>
            </a:r>
          </a:p>
          <a:p>
            <a:pPr marL="342900" indent="-342900">
              <a:buFont typeface="Arial" pitchFamily="34" charset="0"/>
              <a:buChar char="•"/>
            </a:pPr>
            <a:endParaRPr lang="en-US" sz="2400" dirty="0" smtClean="0">
              <a:solidFill>
                <a:schemeClr val="tx1"/>
              </a:solidFill>
            </a:endParaRPr>
          </a:p>
          <a:p>
            <a:pPr marL="342900" indent="-342900">
              <a:buFont typeface="Arial" pitchFamily="34" charset="0"/>
              <a:buChar char="•"/>
            </a:pPr>
            <a:r>
              <a:rPr lang="en-US" sz="2400" dirty="0" smtClean="0">
                <a:solidFill>
                  <a:schemeClr val="tx1"/>
                </a:solidFill>
              </a:rPr>
              <a:t>Heck Tate appears and tells Atticus that Bob </a:t>
            </a:r>
            <a:r>
              <a:rPr lang="en-US" sz="2400" dirty="0" err="1" smtClean="0">
                <a:solidFill>
                  <a:schemeClr val="tx1"/>
                </a:solidFill>
              </a:rPr>
              <a:t>Ewell</a:t>
            </a:r>
            <a:r>
              <a:rPr lang="en-US" sz="2400" dirty="0" smtClean="0">
                <a:solidFill>
                  <a:schemeClr val="tx1"/>
                </a:solidFill>
              </a:rPr>
              <a:t> is lying under a tree, dead, with a knife stuck in his ribs</a:t>
            </a:r>
            <a:endParaRPr lang="en-US" sz="2400" dirty="0">
              <a:solidFill>
                <a:schemeClr val="tx1"/>
              </a:solidFill>
            </a:endParaRPr>
          </a:p>
        </p:txBody>
      </p:sp>
    </p:spTree>
    <p:extLst>
      <p:ext uri="{BB962C8B-B14F-4D97-AF65-F5344CB8AC3E}">
        <p14:creationId xmlns:p14="http://schemas.microsoft.com/office/powerpoint/2010/main" val="3384224760"/>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28 </a:t>
            </a:r>
            <a:endParaRPr lang="en-US" dirty="0"/>
          </a:p>
        </p:txBody>
      </p:sp>
      <p:sp>
        <p:nvSpPr>
          <p:cNvPr id="3" name="Content Placeholder 2"/>
          <p:cNvSpPr>
            <a:spLocks noGrp="1"/>
          </p:cNvSpPr>
          <p:nvPr>
            <p:ph idx="1"/>
          </p:nvPr>
        </p:nvSpPr>
        <p:spPr/>
        <p:txBody>
          <a:bodyPr>
            <a:normAutofit fontScale="92500" lnSpcReduction="20000"/>
          </a:bodyPr>
          <a:lstStyle/>
          <a:p>
            <a:r>
              <a:rPr lang="en-US" dirty="0">
                <a:solidFill>
                  <a:schemeClr val="tx1"/>
                </a:solidFill>
              </a:rPr>
              <a:t>All of the clues in the novel to this point have suggested that Ewell would attack Atticus, not the children. </a:t>
            </a:r>
            <a:endParaRPr lang="en-US" dirty="0" smtClean="0">
              <a:solidFill>
                <a:schemeClr val="tx1"/>
              </a:solidFill>
            </a:endParaRPr>
          </a:p>
          <a:p>
            <a:endParaRPr lang="en-US" dirty="0" smtClean="0">
              <a:solidFill>
                <a:schemeClr val="tx1"/>
              </a:solidFill>
            </a:endParaRPr>
          </a:p>
          <a:p>
            <a:r>
              <a:rPr lang="en-US" dirty="0" smtClean="0">
                <a:solidFill>
                  <a:schemeClr val="tx1"/>
                </a:solidFill>
              </a:rPr>
              <a:t>But</a:t>
            </a:r>
            <a:r>
              <a:rPr lang="en-US" dirty="0">
                <a:solidFill>
                  <a:schemeClr val="tx1"/>
                </a:solidFill>
              </a:rPr>
              <a:t>, as we realize in this scene, the cowardly Ewell </a:t>
            </a:r>
            <a:r>
              <a:rPr lang="en-US" b="1" dirty="0">
                <a:solidFill>
                  <a:schemeClr val="tx1"/>
                </a:solidFill>
              </a:rPr>
              <a:t>would never have the courage </a:t>
            </a:r>
            <a:r>
              <a:rPr lang="en-US" dirty="0">
                <a:solidFill>
                  <a:schemeClr val="tx1"/>
                </a:solidFill>
              </a:rPr>
              <a:t>to attack the </a:t>
            </a:r>
            <a:r>
              <a:rPr lang="en-US" dirty="0" smtClean="0">
                <a:solidFill>
                  <a:schemeClr val="tx1"/>
                </a:solidFill>
              </a:rPr>
              <a:t>best </a:t>
            </a:r>
            <a:r>
              <a:rPr lang="en-US" dirty="0">
                <a:solidFill>
                  <a:schemeClr val="tx1"/>
                </a:solidFill>
              </a:rPr>
              <a:t>shot in </a:t>
            </a:r>
            <a:r>
              <a:rPr lang="en-US" dirty="0" err="1">
                <a:solidFill>
                  <a:schemeClr val="tx1"/>
                </a:solidFill>
              </a:rPr>
              <a:t>Maycomb</a:t>
            </a:r>
            <a:r>
              <a:rPr lang="en-US" dirty="0">
                <a:solidFill>
                  <a:schemeClr val="tx1"/>
                </a:solidFill>
              </a:rPr>
              <a:t> </a:t>
            </a:r>
            <a:r>
              <a:rPr lang="en-US" dirty="0" smtClean="0">
                <a:solidFill>
                  <a:schemeClr val="tx1"/>
                </a:solidFill>
              </a:rPr>
              <a:t>County</a:t>
            </a:r>
          </a:p>
          <a:p>
            <a:endParaRPr lang="en-US" dirty="0" smtClean="0">
              <a:solidFill>
                <a:schemeClr val="tx1"/>
              </a:solidFill>
            </a:endParaRPr>
          </a:p>
          <a:p>
            <a:r>
              <a:rPr lang="en-US" dirty="0">
                <a:solidFill>
                  <a:schemeClr val="tx1"/>
                </a:solidFill>
              </a:rPr>
              <a:t>H</a:t>
            </a:r>
            <a:r>
              <a:rPr lang="en-US" dirty="0" smtClean="0">
                <a:solidFill>
                  <a:schemeClr val="tx1"/>
                </a:solidFill>
              </a:rPr>
              <a:t>is sneaky, </a:t>
            </a:r>
            <a:r>
              <a:rPr lang="en-US" dirty="0">
                <a:solidFill>
                  <a:schemeClr val="tx1"/>
                </a:solidFill>
              </a:rPr>
              <a:t>malicious attack on the children reveals how loathsome a man he </a:t>
            </a:r>
            <a:r>
              <a:rPr lang="en-US" dirty="0" smtClean="0">
                <a:solidFill>
                  <a:schemeClr val="tx1"/>
                </a:solidFill>
              </a:rPr>
              <a:t>is.</a:t>
            </a:r>
            <a:endParaRPr lang="en-US" dirty="0">
              <a:solidFill>
                <a:schemeClr val="tx1"/>
              </a:solidFill>
            </a:endParaRPr>
          </a:p>
        </p:txBody>
      </p:sp>
    </p:spTree>
    <p:extLst>
      <p:ext uri="{BB962C8B-B14F-4D97-AF65-F5344CB8AC3E}">
        <p14:creationId xmlns:p14="http://schemas.microsoft.com/office/powerpoint/2010/main" val="4250192279"/>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1"/>
            <a:ext cx="8494713" cy="914400"/>
          </a:xfrm>
        </p:spPr>
        <p:txBody>
          <a:bodyPr/>
          <a:lstStyle/>
          <a:p>
            <a:pPr algn="ctr"/>
            <a:r>
              <a:rPr lang="en-US" dirty="0" smtClean="0"/>
              <a:t>Chapter 29</a:t>
            </a:r>
            <a:endParaRPr lang="en-US" dirty="0"/>
          </a:p>
        </p:txBody>
      </p:sp>
      <p:sp>
        <p:nvSpPr>
          <p:cNvPr id="3" name="Text Placeholder 2"/>
          <p:cNvSpPr>
            <a:spLocks noGrp="1"/>
          </p:cNvSpPr>
          <p:nvPr>
            <p:ph type="body" idx="1"/>
          </p:nvPr>
        </p:nvSpPr>
        <p:spPr>
          <a:xfrm>
            <a:off x="838200" y="1828800"/>
            <a:ext cx="7696200" cy="4572000"/>
          </a:xfrm>
        </p:spPr>
        <p:txBody>
          <a:bodyPr>
            <a:noAutofit/>
          </a:bodyPr>
          <a:lstStyle/>
          <a:p>
            <a:pPr marL="342900" indent="-342900">
              <a:buFont typeface="Arial" pitchFamily="34" charset="0"/>
              <a:buChar char="•"/>
            </a:pPr>
            <a:r>
              <a:rPr lang="en-US" dirty="0" smtClean="0">
                <a:solidFill>
                  <a:schemeClr val="tx1"/>
                </a:solidFill>
              </a:rPr>
              <a:t>Scout tells everyone what she heard and saw</a:t>
            </a:r>
          </a:p>
          <a:p>
            <a:pPr marL="342900" indent="-342900">
              <a:buFont typeface="Arial" pitchFamily="34" charset="0"/>
              <a:buChar char="•"/>
            </a:pPr>
            <a:endParaRPr lang="en-US" dirty="0" smtClean="0">
              <a:solidFill>
                <a:schemeClr val="tx1"/>
              </a:solidFill>
            </a:endParaRPr>
          </a:p>
          <a:p>
            <a:pPr marL="342900" indent="-342900">
              <a:buFont typeface="Arial" pitchFamily="34" charset="0"/>
              <a:buChar char="•"/>
            </a:pPr>
            <a:r>
              <a:rPr lang="en-US" dirty="0" smtClean="0">
                <a:solidFill>
                  <a:schemeClr val="tx1"/>
                </a:solidFill>
              </a:rPr>
              <a:t>Scout turns to the man who brought Jem back and really looks at him for the first time</a:t>
            </a:r>
          </a:p>
          <a:p>
            <a:pPr marL="342900" indent="-342900">
              <a:buFont typeface="Arial" pitchFamily="34" charset="0"/>
              <a:buChar char="•"/>
            </a:pPr>
            <a:endParaRPr lang="en-US" dirty="0">
              <a:solidFill>
                <a:schemeClr val="tx1"/>
              </a:solidFill>
            </a:endParaRPr>
          </a:p>
          <a:p>
            <a:pPr marL="342900" indent="-342900">
              <a:buFont typeface="Arial" pitchFamily="34" charset="0"/>
              <a:buChar char="•"/>
            </a:pPr>
            <a:r>
              <a:rPr lang="en-US" dirty="0" smtClean="0">
                <a:solidFill>
                  <a:schemeClr val="tx1"/>
                </a:solidFill>
              </a:rPr>
              <a:t>“He had been leaning against the wall when I came into the room, his arms folded across his chest.  As I pointed he brought his arms down and pressed the palms of his hands against the wall.  They were white hands, sickly white hands that had never seen the sun, so white they stood out garishly against the dull cream wall in the dim light of Jem’s room” page 270</a:t>
            </a:r>
          </a:p>
          <a:p>
            <a:pPr marL="342900" indent="-342900">
              <a:buFont typeface="Arial" pitchFamily="34" charset="0"/>
              <a:buChar char="•"/>
            </a:pPr>
            <a:endParaRPr lang="en-US" dirty="0">
              <a:solidFill>
                <a:schemeClr val="tx1"/>
              </a:solidFill>
            </a:endParaRPr>
          </a:p>
          <a:p>
            <a:pPr marL="342900" indent="-342900">
              <a:buFont typeface="Arial" pitchFamily="34" charset="0"/>
              <a:buChar char="•"/>
            </a:pPr>
            <a:r>
              <a:rPr lang="en-US" dirty="0" smtClean="0">
                <a:solidFill>
                  <a:schemeClr val="tx1"/>
                </a:solidFill>
              </a:rPr>
              <a:t>“Hey, Boo,” is what Scout said.</a:t>
            </a:r>
            <a:endParaRPr lang="en-US" dirty="0">
              <a:solidFill>
                <a:schemeClr val="tx1"/>
              </a:solidFill>
            </a:endParaRPr>
          </a:p>
        </p:txBody>
      </p:sp>
    </p:spTree>
    <p:extLst>
      <p:ext uri="{BB962C8B-B14F-4D97-AF65-F5344CB8AC3E}">
        <p14:creationId xmlns:p14="http://schemas.microsoft.com/office/powerpoint/2010/main" val="1581963116"/>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30 </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chemeClr val="tx1"/>
                </a:solidFill>
              </a:rPr>
              <a:t>All move down to the porch</a:t>
            </a:r>
          </a:p>
          <a:p>
            <a:endParaRPr lang="en-US" dirty="0" smtClean="0">
              <a:solidFill>
                <a:schemeClr val="tx1"/>
              </a:solidFill>
            </a:endParaRPr>
          </a:p>
          <a:p>
            <a:r>
              <a:rPr lang="en-US" dirty="0" smtClean="0">
                <a:solidFill>
                  <a:schemeClr val="tx1"/>
                </a:solidFill>
              </a:rPr>
              <a:t>Heck insists on calling the death an accident, but </a:t>
            </a:r>
            <a:r>
              <a:rPr lang="en-US" dirty="0">
                <a:solidFill>
                  <a:schemeClr val="tx1"/>
                </a:solidFill>
              </a:rPr>
              <a:t>A</a:t>
            </a:r>
            <a:r>
              <a:rPr lang="en-US" dirty="0" smtClean="0">
                <a:solidFill>
                  <a:schemeClr val="tx1"/>
                </a:solidFill>
              </a:rPr>
              <a:t>tticus, thinking that </a:t>
            </a:r>
            <a:r>
              <a:rPr lang="en-US" dirty="0">
                <a:solidFill>
                  <a:schemeClr val="tx1"/>
                </a:solidFill>
              </a:rPr>
              <a:t>J</a:t>
            </a:r>
            <a:r>
              <a:rPr lang="en-US" dirty="0" smtClean="0">
                <a:solidFill>
                  <a:schemeClr val="tx1"/>
                </a:solidFill>
              </a:rPr>
              <a:t>em who killed Bob </a:t>
            </a:r>
            <a:r>
              <a:rPr lang="en-US" dirty="0" err="1" smtClean="0">
                <a:solidFill>
                  <a:schemeClr val="tx1"/>
                </a:solidFill>
              </a:rPr>
              <a:t>Ewell</a:t>
            </a:r>
            <a:r>
              <a:rPr lang="en-US" dirty="0" smtClean="0">
                <a:solidFill>
                  <a:schemeClr val="tx1"/>
                </a:solidFill>
              </a:rPr>
              <a:t>, doesn’t want his son protected from the law. </a:t>
            </a:r>
          </a:p>
          <a:p>
            <a:endParaRPr lang="en-US" dirty="0" smtClean="0">
              <a:solidFill>
                <a:schemeClr val="tx1"/>
              </a:solidFill>
            </a:endParaRPr>
          </a:p>
          <a:p>
            <a:r>
              <a:rPr lang="en-US" dirty="0" smtClean="0">
                <a:solidFill>
                  <a:schemeClr val="tx1"/>
                </a:solidFill>
              </a:rPr>
              <a:t> Heck corrects him – </a:t>
            </a:r>
            <a:r>
              <a:rPr lang="en-US" dirty="0" err="1" smtClean="0">
                <a:solidFill>
                  <a:schemeClr val="tx1"/>
                </a:solidFill>
              </a:rPr>
              <a:t>Ewell</a:t>
            </a:r>
            <a:r>
              <a:rPr lang="en-US" dirty="0" smtClean="0">
                <a:solidFill>
                  <a:schemeClr val="tx1"/>
                </a:solidFill>
              </a:rPr>
              <a:t> fell on his knife; Jem didn’t kill him</a:t>
            </a:r>
            <a:endParaRPr lang="en-US" dirty="0">
              <a:solidFill>
                <a:schemeClr val="tx1"/>
              </a:solidFill>
            </a:endParaRPr>
          </a:p>
        </p:txBody>
      </p:sp>
    </p:spTree>
    <p:extLst>
      <p:ext uri="{BB962C8B-B14F-4D97-AF65-F5344CB8AC3E}">
        <p14:creationId xmlns:p14="http://schemas.microsoft.com/office/powerpoint/2010/main" val="1586309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200400" y="2057400"/>
            <a:ext cx="5791200" cy="3200400"/>
          </a:xfrm>
        </p:spPr>
        <p:txBody>
          <a:bodyPr>
            <a:normAutofit/>
          </a:bodyPr>
          <a:lstStyle/>
          <a:p>
            <a:pPr lvl="0">
              <a:spcBef>
                <a:spcPts val="0"/>
              </a:spcBef>
            </a:pPr>
            <a:r>
              <a:rPr lang="en-US" sz="2800" dirty="0" smtClean="0">
                <a:solidFill>
                  <a:prstClr val="black"/>
                </a:solidFill>
                <a:effectLst/>
              </a:rPr>
              <a:t>Scout’s unpleasant day at school:</a:t>
            </a:r>
          </a:p>
          <a:p>
            <a:pPr marL="342900" lvl="0" indent="-342900">
              <a:spcBef>
                <a:spcPts val="0"/>
              </a:spcBef>
              <a:buFontTx/>
              <a:buAutoNum type="arabicPeriod"/>
            </a:pPr>
            <a:r>
              <a:rPr lang="en-US" sz="2800" dirty="0" smtClean="0">
                <a:solidFill>
                  <a:prstClr val="black"/>
                </a:solidFill>
                <a:effectLst/>
              </a:rPr>
              <a:t>Reader sympathizes with Scout</a:t>
            </a:r>
          </a:p>
          <a:p>
            <a:pPr marL="342900" lvl="0" indent="-342900">
              <a:spcBef>
                <a:spcPts val="0"/>
              </a:spcBef>
              <a:buFontTx/>
              <a:buAutoNum type="arabicPeriod"/>
            </a:pPr>
            <a:r>
              <a:rPr lang="en-US" sz="2800" dirty="0" smtClean="0">
                <a:solidFill>
                  <a:prstClr val="black"/>
                </a:solidFill>
                <a:effectLst/>
              </a:rPr>
              <a:t>Offers introduction to Maycomb’s social ladder (we see different social classes)</a:t>
            </a:r>
          </a:p>
          <a:p>
            <a:pPr marL="342900" lvl="0" indent="-342900">
              <a:spcBef>
                <a:spcPts val="0"/>
              </a:spcBef>
              <a:buFontTx/>
              <a:buAutoNum type="arabicPeriod"/>
            </a:pPr>
            <a:r>
              <a:rPr lang="en-US" sz="2800" dirty="0" smtClean="0">
                <a:solidFill>
                  <a:prstClr val="black"/>
                </a:solidFill>
                <a:effectLst/>
              </a:rPr>
              <a:t>Plays on theme of children and </a:t>
            </a:r>
            <a:r>
              <a:rPr lang="en-US" sz="2800" dirty="0" smtClean="0">
                <a:solidFill>
                  <a:prstClr val="black"/>
                </a:solidFill>
                <a:effectLst/>
              </a:rPr>
              <a:t>education</a:t>
            </a:r>
            <a:endParaRPr lang="en-US" sz="2800" dirty="0" smtClean="0">
              <a:solidFill>
                <a:prstClr val="black"/>
              </a:solidFill>
              <a:effectLst/>
            </a:endParaRPr>
          </a:p>
        </p:txBody>
      </p:sp>
      <p:sp>
        <p:nvSpPr>
          <p:cNvPr id="4" name="TextBox 3"/>
          <p:cNvSpPr txBox="1"/>
          <p:nvPr/>
        </p:nvSpPr>
        <p:spPr>
          <a:xfrm>
            <a:off x="838200" y="713153"/>
            <a:ext cx="5334000" cy="646331"/>
          </a:xfrm>
          <a:prstGeom prst="rect">
            <a:avLst/>
          </a:prstGeom>
          <a:noFill/>
        </p:spPr>
        <p:txBody>
          <a:bodyPr wrap="square" rtlCol="0">
            <a:spAutoFit/>
          </a:bodyPr>
          <a:lstStyle/>
          <a:p>
            <a:r>
              <a:rPr lang="en-US" sz="3600" b="1" dirty="0" smtClean="0">
                <a:latin typeface="Maiandra GD" panose="020E0502030308020204" pitchFamily="34" charset="0"/>
              </a:rPr>
              <a:t>Analysis of Chapter 2</a:t>
            </a:r>
            <a:endParaRPr lang="en-US" sz="3600" b="1" dirty="0">
              <a:latin typeface="Maiandra GD" panose="020E0502030308020204" pitchFamily="34" charset="0"/>
            </a:endParaRPr>
          </a:p>
        </p:txBody>
      </p:sp>
    </p:spTree>
    <p:extLst>
      <p:ext uri="{BB962C8B-B14F-4D97-AF65-F5344CB8AC3E}">
        <p14:creationId xmlns:p14="http://schemas.microsoft.com/office/powerpoint/2010/main" val="3756105964"/>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1"/>
            <a:ext cx="8494713" cy="914400"/>
          </a:xfrm>
        </p:spPr>
        <p:txBody>
          <a:bodyPr/>
          <a:lstStyle/>
          <a:p>
            <a:pPr algn="ctr"/>
            <a:r>
              <a:rPr lang="en-US" dirty="0" smtClean="0"/>
              <a:t>Chapter 30</a:t>
            </a:r>
            <a:endParaRPr lang="en-US" dirty="0"/>
          </a:p>
        </p:txBody>
      </p:sp>
      <p:sp>
        <p:nvSpPr>
          <p:cNvPr id="3" name="Text Placeholder 2"/>
          <p:cNvSpPr>
            <a:spLocks noGrp="1"/>
          </p:cNvSpPr>
          <p:nvPr>
            <p:ph type="body" idx="1"/>
          </p:nvPr>
        </p:nvSpPr>
        <p:spPr>
          <a:xfrm>
            <a:off x="914400" y="2438400"/>
            <a:ext cx="7315200" cy="2133600"/>
          </a:xfrm>
        </p:spPr>
        <p:txBody>
          <a:bodyPr>
            <a:normAutofit/>
          </a:bodyPr>
          <a:lstStyle/>
          <a:p>
            <a:pPr marL="342900" indent="-342900">
              <a:buFont typeface="Arial" pitchFamily="34" charset="0"/>
              <a:buChar char="•"/>
            </a:pPr>
            <a:r>
              <a:rPr lang="en-US" sz="2400" dirty="0" smtClean="0">
                <a:solidFill>
                  <a:schemeClr val="tx1"/>
                </a:solidFill>
              </a:rPr>
              <a:t>Although Tate knows that Boo is the one who stabbed </a:t>
            </a:r>
            <a:r>
              <a:rPr lang="en-US" sz="2400" dirty="0" err="1" smtClean="0">
                <a:solidFill>
                  <a:schemeClr val="tx1"/>
                </a:solidFill>
              </a:rPr>
              <a:t>Ewell</a:t>
            </a:r>
            <a:r>
              <a:rPr lang="en-US" sz="2400" dirty="0" smtClean="0">
                <a:solidFill>
                  <a:schemeClr val="tx1"/>
                </a:solidFill>
              </a:rPr>
              <a:t>, Tate wants to hush up the whole affair, saying that boo doesn’t need the attention of the neighborhood brought to his door.</a:t>
            </a:r>
          </a:p>
        </p:txBody>
      </p:sp>
    </p:spTree>
    <p:extLst>
      <p:ext uri="{BB962C8B-B14F-4D97-AF65-F5344CB8AC3E}">
        <p14:creationId xmlns:p14="http://schemas.microsoft.com/office/powerpoint/2010/main" val="1080961220"/>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31</a:t>
            </a:r>
            <a:endParaRPr lang="en-US" dirty="0"/>
          </a:p>
        </p:txBody>
      </p:sp>
      <p:sp>
        <p:nvSpPr>
          <p:cNvPr id="3" name="Content Placeholder 2"/>
          <p:cNvSpPr>
            <a:spLocks noGrp="1"/>
          </p:cNvSpPr>
          <p:nvPr>
            <p:ph idx="1"/>
          </p:nvPr>
        </p:nvSpPr>
        <p:spPr/>
        <p:txBody>
          <a:bodyPr>
            <a:normAutofit/>
          </a:bodyPr>
          <a:lstStyle/>
          <a:p>
            <a:r>
              <a:rPr lang="en-US" dirty="0">
                <a:solidFill>
                  <a:schemeClr val="tx1"/>
                </a:solidFill>
              </a:rPr>
              <a:t>Scout takes Boo upstairs to say goodnight to </a:t>
            </a:r>
            <a:r>
              <a:rPr lang="en-US" dirty="0" err="1">
                <a:solidFill>
                  <a:schemeClr val="tx1"/>
                </a:solidFill>
              </a:rPr>
              <a:t>Jem</a:t>
            </a:r>
            <a:r>
              <a:rPr lang="en-US" dirty="0">
                <a:solidFill>
                  <a:schemeClr val="tx1"/>
                </a:solidFill>
              </a:rPr>
              <a:t> and then walks him home. </a:t>
            </a:r>
            <a:endParaRPr lang="en-US" dirty="0" smtClean="0">
              <a:solidFill>
                <a:schemeClr val="tx1"/>
              </a:solidFill>
            </a:endParaRPr>
          </a:p>
          <a:p>
            <a:pPr marL="0" indent="0">
              <a:buNone/>
            </a:pPr>
            <a:endParaRPr lang="en-US" dirty="0" smtClean="0">
              <a:solidFill>
                <a:schemeClr val="tx1"/>
              </a:solidFill>
            </a:endParaRPr>
          </a:p>
          <a:p>
            <a:r>
              <a:rPr lang="en-US" dirty="0" smtClean="0">
                <a:solidFill>
                  <a:schemeClr val="tx1"/>
                </a:solidFill>
              </a:rPr>
              <a:t>He </a:t>
            </a:r>
            <a:r>
              <a:rPr lang="en-US" dirty="0">
                <a:solidFill>
                  <a:schemeClr val="tx1"/>
                </a:solidFill>
              </a:rPr>
              <a:t>goes inside his house, and she never sees him again. But, for just a moment, she imagines the world from his perspective. </a:t>
            </a:r>
            <a:endParaRPr lang="en-US" dirty="0" smtClean="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2822945126"/>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31</a:t>
            </a:r>
            <a:endParaRPr lang="en-US" dirty="0"/>
          </a:p>
        </p:txBody>
      </p:sp>
      <p:sp>
        <p:nvSpPr>
          <p:cNvPr id="3" name="Content Placeholder 2"/>
          <p:cNvSpPr>
            <a:spLocks noGrp="1"/>
          </p:cNvSpPr>
          <p:nvPr>
            <p:ph idx="1"/>
          </p:nvPr>
        </p:nvSpPr>
        <p:spPr/>
        <p:txBody>
          <a:bodyPr/>
          <a:lstStyle/>
          <a:p>
            <a:r>
              <a:rPr lang="en-US" dirty="0" smtClean="0">
                <a:solidFill>
                  <a:schemeClr val="tx1"/>
                </a:solidFill>
              </a:rPr>
              <a:t>“I had never seen our neighborhood from this angle.” page 278</a:t>
            </a:r>
          </a:p>
          <a:p>
            <a:endParaRPr lang="en-US" dirty="0">
              <a:solidFill>
                <a:schemeClr val="tx1"/>
              </a:solidFill>
            </a:endParaRPr>
          </a:p>
          <a:p>
            <a:r>
              <a:rPr lang="en-US" dirty="0" smtClean="0">
                <a:solidFill>
                  <a:schemeClr val="tx1"/>
                </a:solidFill>
              </a:rPr>
              <a:t>“Atticus was right.  One time he said you never really know a man until you stand in his shoes and walk around in them.  Just standing on the </a:t>
            </a:r>
            <a:r>
              <a:rPr lang="en-US" dirty="0" err="1" smtClean="0">
                <a:solidFill>
                  <a:schemeClr val="tx1"/>
                </a:solidFill>
              </a:rPr>
              <a:t>Radley</a:t>
            </a:r>
            <a:r>
              <a:rPr lang="en-US" dirty="0" smtClean="0">
                <a:solidFill>
                  <a:schemeClr val="tx1"/>
                </a:solidFill>
              </a:rPr>
              <a:t> porch was enough.” page 279</a:t>
            </a:r>
            <a:endParaRPr lang="en-US" dirty="0">
              <a:solidFill>
                <a:schemeClr val="tx1"/>
              </a:solidFill>
            </a:endParaRPr>
          </a:p>
        </p:txBody>
      </p:sp>
    </p:spTree>
    <p:extLst>
      <p:ext uri="{BB962C8B-B14F-4D97-AF65-F5344CB8AC3E}">
        <p14:creationId xmlns:p14="http://schemas.microsoft.com/office/powerpoint/2010/main" val="1982429442"/>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31</a:t>
            </a:r>
            <a:endParaRPr lang="en-US" dirty="0"/>
          </a:p>
        </p:txBody>
      </p:sp>
      <p:sp>
        <p:nvSpPr>
          <p:cNvPr id="3" name="Content Placeholder 2"/>
          <p:cNvSpPr>
            <a:spLocks noGrp="1"/>
          </p:cNvSpPr>
          <p:nvPr>
            <p:ph idx="1"/>
          </p:nvPr>
        </p:nvSpPr>
        <p:spPr/>
        <p:txBody>
          <a:bodyPr>
            <a:normAutofit fontScale="85000" lnSpcReduction="10000"/>
          </a:bodyPr>
          <a:lstStyle/>
          <a:p>
            <a:pPr lvl="0"/>
            <a:r>
              <a:rPr lang="en-US" sz="3000" dirty="0">
                <a:solidFill>
                  <a:schemeClr val="tx1"/>
                </a:solidFill>
              </a:rPr>
              <a:t>She returns home and finds Atticus sitting in Jem’s room. He reads one of Jem’s books to her until she falls asleep</a:t>
            </a:r>
            <a:r>
              <a:rPr lang="en-US" sz="3000" dirty="0" smtClean="0">
                <a:solidFill>
                  <a:schemeClr val="tx1"/>
                </a:solidFill>
              </a:rPr>
              <a:t>.</a:t>
            </a:r>
          </a:p>
          <a:p>
            <a:pPr lvl="0"/>
            <a:endParaRPr lang="en-US" sz="3000" dirty="0">
              <a:solidFill>
                <a:schemeClr val="tx1"/>
              </a:solidFill>
            </a:endParaRPr>
          </a:p>
          <a:p>
            <a:pPr lvl="0"/>
            <a:r>
              <a:rPr lang="en-US" sz="3000" dirty="0" smtClean="0">
                <a:solidFill>
                  <a:schemeClr val="tx1"/>
                </a:solidFill>
              </a:rPr>
              <a:t>Scout drowsily says, “Atticus, he was real nice...Most people are, Scout, when you finally see them.” page 281</a:t>
            </a:r>
          </a:p>
          <a:p>
            <a:pPr lvl="0"/>
            <a:endParaRPr lang="en-US" sz="3000" dirty="0">
              <a:solidFill>
                <a:schemeClr val="tx1"/>
              </a:solidFill>
            </a:endParaRPr>
          </a:p>
          <a:p>
            <a:pPr lvl="0"/>
            <a:r>
              <a:rPr lang="en-US" sz="3000" dirty="0" smtClean="0">
                <a:solidFill>
                  <a:schemeClr val="tx1"/>
                </a:solidFill>
              </a:rPr>
              <a:t>“[Atticus] turned out the light and went into Jem’s room.  He would be there all night, and he would be there when </a:t>
            </a:r>
            <a:r>
              <a:rPr lang="en-US" sz="3000" dirty="0" err="1" smtClean="0">
                <a:solidFill>
                  <a:schemeClr val="tx1"/>
                </a:solidFill>
              </a:rPr>
              <a:t>Jem</a:t>
            </a:r>
            <a:r>
              <a:rPr lang="en-US" sz="3000" dirty="0" smtClean="0">
                <a:solidFill>
                  <a:schemeClr val="tx1"/>
                </a:solidFill>
              </a:rPr>
              <a:t> waked up in the morning.” </a:t>
            </a:r>
            <a:r>
              <a:rPr lang="en-US" sz="3000" dirty="0" err="1" smtClean="0">
                <a:solidFill>
                  <a:schemeClr val="tx1"/>
                </a:solidFill>
              </a:rPr>
              <a:t>pg</a:t>
            </a:r>
            <a:r>
              <a:rPr lang="en-US" sz="3000" dirty="0" smtClean="0">
                <a:solidFill>
                  <a:schemeClr val="tx1"/>
                </a:solidFill>
              </a:rPr>
              <a:t> 281</a:t>
            </a:r>
            <a:endParaRPr lang="en-US" sz="3000"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1678738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tx1"/>
                </a:solidFill>
              </a:rPr>
              <a:t>Chapter 3</a:t>
            </a:r>
            <a:endParaRPr lang="en-US" sz="3600" dirty="0">
              <a:solidFill>
                <a:schemeClr val="tx1"/>
              </a:solidFill>
            </a:endParaRPr>
          </a:p>
        </p:txBody>
      </p:sp>
      <p:sp>
        <p:nvSpPr>
          <p:cNvPr id="3" name="Content Placeholder 2"/>
          <p:cNvSpPr>
            <a:spLocks noGrp="1"/>
          </p:cNvSpPr>
          <p:nvPr>
            <p:ph idx="1"/>
          </p:nvPr>
        </p:nvSpPr>
        <p:spPr/>
        <p:txBody>
          <a:bodyPr>
            <a:normAutofit/>
          </a:bodyPr>
          <a:lstStyle/>
          <a:p>
            <a:pPr marL="0" indent="0">
              <a:buNone/>
            </a:pPr>
            <a:r>
              <a:rPr lang="en-US" b="1" dirty="0" smtClean="0">
                <a:solidFill>
                  <a:schemeClr val="tx1"/>
                </a:solidFill>
              </a:rPr>
              <a:t>New characters introduced</a:t>
            </a:r>
          </a:p>
          <a:p>
            <a:r>
              <a:rPr lang="en-US" dirty="0" smtClean="0">
                <a:solidFill>
                  <a:schemeClr val="tx1"/>
                </a:solidFill>
              </a:rPr>
              <a:t>Little Chuck (“another member of the population who didn’t know where his next meal was coming from, but he was a born gentleman.” pg. 26)</a:t>
            </a:r>
          </a:p>
          <a:p>
            <a:r>
              <a:rPr lang="en-US" dirty="0" smtClean="0">
                <a:solidFill>
                  <a:schemeClr val="tx1"/>
                </a:solidFill>
              </a:rPr>
              <a:t>Burris </a:t>
            </a:r>
            <a:r>
              <a:rPr lang="en-US" dirty="0" err="1" smtClean="0">
                <a:solidFill>
                  <a:schemeClr val="tx1"/>
                </a:solidFill>
              </a:rPr>
              <a:t>Ewell</a:t>
            </a:r>
            <a:endParaRPr lang="en-US" dirty="0">
              <a:solidFill>
                <a:schemeClr val="tx1"/>
              </a:solidFill>
            </a:endParaRPr>
          </a:p>
        </p:txBody>
      </p:sp>
    </p:spTree>
    <p:extLst>
      <p:ext uri="{BB962C8B-B14F-4D97-AF65-F5344CB8AC3E}">
        <p14:creationId xmlns:p14="http://schemas.microsoft.com/office/powerpoint/2010/main" val="42388221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591234"/>
            <a:ext cx="7772400" cy="646331"/>
          </a:xfrm>
          <a:prstGeom prst="rect">
            <a:avLst/>
          </a:prstGeom>
          <a:noFill/>
        </p:spPr>
        <p:txBody>
          <a:bodyPr wrap="square" rtlCol="0">
            <a:spAutoFit/>
          </a:bodyPr>
          <a:lstStyle/>
          <a:p>
            <a:r>
              <a:rPr lang="en-US" sz="3600" b="1" dirty="0" smtClean="0">
                <a:latin typeface="+mj-lt"/>
              </a:rPr>
              <a:t>What happened in Chapter 3</a:t>
            </a:r>
            <a:endParaRPr lang="en-US" sz="3600" b="1" dirty="0">
              <a:latin typeface="+mj-lt"/>
            </a:endParaRPr>
          </a:p>
        </p:txBody>
      </p:sp>
      <p:sp>
        <p:nvSpPr>
          <p:cNvPr id="3" name="TextBox 2"/>
          <p:cNvSpPr txBox="1"/>
          <p:nvPr/>
        </p:nvSpPr>
        <p:spPr>
          <a:xfrm>
            <a:off x="2133600" y="1676400"/>
            <a:ext cx="6727370" cy="3693319"/>
          </a:xfrm>
          <a:prstGeom prst="rect">
            <a:avLst/>
          </a:prstGeom>
          <a:noFill/>
        </p:spPr>
        <p:txBody>
          <a:bodyPr wrap="square" rtlCol="0">
            <a:spAutoFit/>
          </a:bodyPr>
          <a:lstStyle/>
          <a:p>
            <a:pPr marL="285750" indent="-285750">
              <a:buFont typeface="Arial" pitchFamily="34" charset="0"/>
              <a:buChar char="•"/>
            </a:pPr>
            <a:r>
              <a:rPr lang="en-US" sz="2600" dirty="0" smtClean="0">
                <a:latin typeface="Maiandra GD" panose="020E0502030308020204" pitchFamily="34" charset="0"/>
              </a:rPr>
              <a:t>At lunch (“dinnertime”) Scout rubs Walter’s nose in the dirt for getting her in trouble</a:t>
            </a:r>
          </a:p>
          <a:p>
            <a:pPr marL="285750" indent="-285750">
              <a:buFont typeface="Arial" pitchFamily="34" charset="0"/>
              <a:buChar char="•"/>
            </a:pPr>
            <a:r>
              <a:rPr lang="en-US" sz="2600" dirty="0" smtClean="0">
                <a:latin typeface="Maiandra GD" panose="020E0502030308020204" pitchFamily="34" charset="0"/>
              </a:rPr>
              <a:t>Jem invites him for lunch</a:t>
            </a:r>
          </a:p>
          <a:p>
            <a:pPr marL="285750" indent="-285750">
              <a:buFont typeface="Arial" pitchFamily="34" charset="0"/>
              <a:buChar char="•"/>
            </a:pPr>
            <a:r>
              <a:rPr lang="en-US" sz="2600" dirty="0" smtClean="0">
                <a:latin typeface="Maiandra GD" panose="020E0502030308020204" pitchFamily="34" charset="0"/>
              </a:rPr>
              <a:t>Walter and Atticus talk about farm conditions (“like two men”)</a:t>
            </a:r>
          </a:p>
          <a:p>
            <a:pPr marL="285750" indent="-285750">
              <a:buFont typeface="Arial" pitchFamily="34" charset="0"/>
              <a:buChar char="•"/>
            </a:pPr>
            <a:r>
              <a:rPr lang="en-US" sz="2600" dirty="0" smtClean="0">
                <a:latin typeface="Maiandra GD" panose="020E0502030308020204" pitchFamily="34" charset="0"/>
              </a:rPr>
              <a:t>Scout criticizes Walter for putting molasses on his meat and veggies</a:t>
            </a:r>
          </a:p>
          <a:p>
            <a:pPr marL="285750" indent="-285750">
              <a:buFont typeface="Arial" pitchFamily="34" charset="0"/>
              <a:buChar char="•"/>
            </a:pPr>
            <a:r>
              <a:rPr lang="en-US" sz="2600" dirty="0" smtClean="0">
                <a:latin typeface="Maiandra GD" panose="020E0502030308020204" pitchFamily="34" charset="0"/>
              </a:rPr>
              <a:t>Calpurnia scolds and slaps her, telling her to be a better hostess</a:t>
            </a:r>
            <a:endParaRPr lang="en-US" sz="2600" dirty="0">
              <a:latin typeface="Maiandra GD" panose="020E0502030308020204" pitchFamily="34" charset="0"/>
            </a:endParaRPr>
          </a:p>
        </p:txBody>
      </p:sp>
    </p:spTree>
    <p:extLst>
      <p:ext uri="{BB962C8B-B14F-4D97-AF65-F5344CB8AC3E}">
        <p14:creationId xmlns:p14="http://schemas.microsoft.com/office/powerpoint/2010/main" val="40480967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mj-lt"/>
              </a:rPr>
              <a:t>What happened in Chapter 3</a:t>
            </a:r>
            <a:endParaRPr lang="en-US" sz="3600" dirty="0">
              <a:latin typeface="+mj-lt"/>
            </a:endParaRPr>
          </a:p>
        </p:txBody>
      </p:sp>
      <p:sp>
        <p:nvSpPr>
          <p:cNvPr id="3" name="Content Placeholder 2"/>
          <p:cNvSpPr>
            <a:spLocks noGrp="1"/>
          </p:cNvSpPr>
          <p:nvPr>
            <p:ph idx="1"/>
          </p:nvPr>
        </p:nvSpPr>
        <p:spPr/>
        <p:txBody>
          <a:bodyPr>
            <a:normAutofit/>
          </a:bodyPr>
          <a:lstStyle/>
          <a:p>
            <a:r>
              <a:rPr lang="en-US" dirty="0" smtClean="0">
                <a:latin typeface="+mj-lt"/>
              </a:rPr>
              <a:t>Back at school, Miss Caroline sees a “cootie” crawl out of Burris </a:t>
            </a:r>
            <a:r>
              <a:rPr lang="en-US" dirty="0" err="1" smtClean="0">
                <a:latin typeface="+mj-lt"/>
              </a:rPr>
              <a:t>Ewell’s</a:t>
            </a:r>
            <a:r>
              <a:rPr lang="en-US" dirty="0" smtClean="0">
                <a:latin typeface="+mj-lt"/>
              </a:rPr>
              <a:t> hair</a:t>
            </a:r>
          </a:p>
          <a:p>
            <a:r>
              <a:rPr lang="en-US" dirty="0" smtClean="0">
                <a:latin typeface="+mj-lt"/>
              </a:rPr>
              <a:t>Burris </a:t>
            </a:r>
            <a:r>
              <a:rPr lang="en-US" dirty="0" err="1" smtClean="0">
                <a:latin typeface="+mj-lt"/>
              </a:rPr>
              <a:t>Ewell</a:t>
            </a:r>
            <a:r>
              <a:rPr lang="en-US" dirty="0" smtClean="0">
                <a:latin typeface="+mj-lt"/>
              </a:rPr>
              <a:t> is a boy who is even poorer and less respectful than the </a:t>
            </a:r>
            <a:r>
              <a:rPr lang="en-US" dirty="0" err="1" smtClean="0">
                <a:latin typeface="+mj-lt"/>
              </a:rPr>
              <a:t>Cunninghams</a:t>
            </a:r>
            <a:endParaRPr lang="en-US" dirty="0" smtClean="0">
              <a:latin typeface="+mj-lt"/>
            </a:endParaRPr>
          </a:p>
          <a:p>
            <a:r>
              <a:rPr lang="en-US" dirty="0" smtClean="0">
                <a:latin typeface="+mj-lt"/>
              </a:rPr>
              <a:t>Burris only comes to school on the first day to avoid trouble with the law</a:t>
            </a:r>
          </a:p>
          <a:p>
            <a:r>
              <a:rPr lang="en-US" dirty="0" smtClean="0">
                <a:latin typeface="+mj-lt"/>
              </a:rPr>
              <a:t>Leaves the classroom, making rude comments to Miss Caroline</a:t>
            </a:r>
            <a:endParaRPr lang="en-US" dirty="0">
              <a:latin typeface="+mj-lt"/>
            </a:endParaRPr>
          </a:p>
        </p:txBody>
      </p:sp>
    </p:spTree>
    <p:extLst>
      <p:ext uri="{BB962C8B-B14F-4D97-AF65-F5344CB8AC3E}">
        <p14:creationId xmlns:p14="http://schemas.microsoft.com/office/powerpoint/2010/main" val="38372415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827314"/>
            <a:ext cx="6400800" cy="584775"/>
          </a:xfrm>
          <a:prstGeom prst="rect">
            <a:avLst/>
          </a:prstGeom>
          <a:noFill/>
        </p:spPr>
        <p:txBody>
          <a:bodyPr wrap="square" rtlCol="0">
            <a:spAutoFit/>
          </a:bodyPr>
          <a:lstStyle/>
          <a:p>
            <a:r>
              <a:rPr lang="en-US" sz="3200" b="1" dirty="0" smtClean="0">
                <a:latin typeface="Maiandra GD" panose="020E0502030308020204" pitchFamily="34" charset="0"/>
              </a:rPr>
              <a:t>What happened in Chapter 3</a:t>
            </a:r>
            <a:endParaRPr lang="en-US" sz="3200" b="1" dirty="0">
              <a:latin typeface="Maiandra GD" panose="020E0502030308020204" pitchFamily="34" charset="0"/>
            </a:endParaRPr>
          </a:p>
        </p:txBody>
      </p:sp>
      <p:sp>
        <p:nvSpPr>
          <p:cNvPr id="3" name="TextBox 2"/>
          <p:cNvSpPr txBox="1"/>
          <p:nvPr/>
        </p:nvSpPr>
        <p:spPr>
          <a:xfrm>
            <a:off x="2819400" y="1905000"/>
            <a:ext cx="6172199" cy="4093428"/>
          </a:xfrm>
          <a:prstGeom prst="rect">
            <a:avLst/>
          </a:prstGeom>
          <a:noFill/>
        </p:spPr>
        <p:txBody>
          <a:bodyPr wrap="square" rtlCol="0">
            <a:spAutoFit/>
          </a:bodyPr>
          <a:lstStyle/>
          <a:p>
            <a:pPr marL="285750" indent="-285750">
              <a:buFont typeface="Arial" pitchFamily="34" charset="0"/>
              <a:buChar char="•"/>
            </a:pPr>
            <a:r>
              <a:rPr lang="en-US" sz="2600" dirty="0" smtClean="0">
                <a:latin typeface="Maiandra GD" panose="020E0502030308020204" pitchFamily="34" charset="0"/>
              </a:rPr>
              <a:t>At home, Atticus follows Scout outside to ask her if something is wrong. </a:t>
            </a:r>
          </a:p>
          <a:p>
            <a:pPr marL="285750" indent="-285750">
              <a:buFont typeface="Arial" pitchFamily="34" charset="0"/>
              <a:buChar char="•"/>
            </a:pPr>
            <a:r>
              <a:rPr lang="en-US" sz="2600" dirty="0" smtClean="0">
                <a:latin typeface="Maiandra GD" panose="020E0502030308020204" pitchFamily="34" charset="0"/>
              </a:rPr>
              <a:t>She says she doesn’t want to go to school, and suggests that he could teach her himself.</a:t>
            </a:r>
          </a:p>
          <a:p>
            <a:pPr marL="285750" indent="-285750">
              <a:buFont typeface="Arial" pitchFamily="34" charset="0"/>
              <a:buChar char="•"/>
            </a:pPr>
            <a:r>
              <a:rPr lang="en-US" sz="2600" dirty="0" smtClean="0">
                <a:latin typeface="Maiandra GD" panose="020E0502030308020204" pitchFamily="34" charset="0"/>
              </a:rPr>
              <a:t>Atticus replies that the law demands that she goes to school, but he promises to keep reading to her, as long as she does not tell her teacher about it.</a:t>
            </a:r>
            <a:endParaRPr lang="en-US" sz="2600" dirty="0">
              <a:latin typeface="Maiandra GD" panose="020E0502030308020204" pitchFamily="34" charset="0"/>
            </a:endParaRPr>
          </a:p>
        </p:txBody>
      </p:sp>
    </p:spTree>
    <p:extLst>
      <p:ext uri="{BB962C8B-B14F-4D97-AF65-F5344CB8AC3E}">
        <p14:creationId xmlns:p14="http://schemas.microsoft.com/office/powerpoint/2010/main" val="5309913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mj-lt"/>
              </a:rPr>
              <a:t>Chapter 3</a:t>
            </a:r>
            <a:endParaRPr lang="en-US" sz="3600" dirty="0">
              <a:latin typeface="+mj-lt"/>
            </a:endParaRPr>
          </a:p>
        </p:txBody>
      </p:sp>
      <p:sp>
        <p:nvSpPr>
          <p:cNvPr id="3" name="Content Placeholder 2"/>
          <p:cNvSpPr>
            <a:spLocks noGrp="1"/>
          </p:cNvSpPr>
          <p:nvPr>
            <p:ph idx="1"/>
          </p:nvPr>
        </p:nvSpPr>
        <p:spPr>
          <a:xfrm>
            <a:off x="457200" y="1752600"/>
            <a:ext cx="6477000" cy="2285999"/>
          </a:xfrm>
        </p:spPr>
        <p:txBody>
          <a:bodyPr>
            <a:normAutofit fontScale="92500" lnSpcReduction="10000"/>
          </a:bodyPr>
          <a:lstStyle/>
          <a:p>
            <a:pPr marL="0" indent="0">
              <a:buNone/>
            </a:pPr>
            <a:r>
              <a:rPr lang="en-US" sz="3200" dirty="0" smtClean="0">
                <a:solidFill>
                  <a:schemeClr val="tx1"/>
                </a:solidFill>
              </a:rPr>
              <a:t>“You never really understand a person until you consider things from his point of view…until you climb into his skin and walk around in it.”</a:t>
            </a:r>
          </a:p>
          <a:p>
            <a:pPr marL="0" indent="0" algn="r">
              <a:buNone/>
            </a:pPr>
            <a:r>
              <a:rPr lang="en-US" sz="3200" dirty="0" smtClean="0">
                <a:latin typeface="Gabriola" pitchFamily="82" charset="0"/>
              </a:rPr>
              <a:t>Pg. 30</a:t>
            </a:r>
            <a:endParaRPr lang="en-US" sz="3200" dirty="0">
              <a:latin typeface="Gabriola" pitchFamily="82" charset="0"/>
            </a:endParaRPr>
          </a:p>
        </p:txBody>
      </p:sp>
      <p:sp>
        <p:nvSpPr>
          <p:cNvPr id="4" name="TextBox 3"/>
          <p:cNvSpPr txBox="1"/>
          <p:nvPr/>
        </p:nvSpPr>
        <p:spPr>
          <a:xfrm>
            <a:off x="1334588" y="4724400"/>
            <a:ext cx="7352211" cy="830997"/>
          </a:xfrm>
          <a:prstGeom prst="rect">
            <a:avLst/>
          </a:prstGeom>
          <a:noFill/>
        </p:spPr>
        <p:txBody>
          <a:bodyPr wrap="square" rtlCol="0">
            <a:spAutoFit/>
          </a:bodyPr>
          <a:lstStyle/>
          <a:p>
            <a:pPr algn="ctr"/>
            <a:r>
              <a:rPr lang="en-US" sz="2400" b="1" dirty="0" smtClean="0">
                <a:latin typeface="Maiandra GD" panose="020E0502030308020204" pitchFamily="34" charset="0"/>
              </a:rPr>
              <a:t>Atticus gives Scout a crucial piece of moral advice that governs her development for the rest of the novel.</a:t>
            </a:r>
            <a:endParaRPr lang="en-US" sz="2400" b="1" dirty="0">
              <a:latin typeface="Maiandra GD" panose="020E0502030308020204" pitchFamily="34" charset="0"/>
            </a:endParaRPr>
          </a:p>
        </p:txBody>
      </p:sp>
    </p:spTree>
    <p:extLst>
      <p:ext uri="{BB962C8B-B14F-4D97-AF65-F5344CB8AC3E}">
        <p14:creationId xmlns:p14="http://schemas.microsoft.com/office/powerpoint/2010/main" val="19595272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Chapter 4 </a:t>
            </a:r>
            <a:endParaRPr lang="en-US" dirty="0">
              <a:solidFill>
                <a:schemeClr val="tx1"/>
              </a:solidFill>
            </a:endParaRPr>
          </a:p>
        </p:txBody>
      </p:sp>
      <p:sp>
        <p:nvSpPr>
          <p:cNvPr id="3" name="Content Placeholder 2"/>
          <p:cNvSpPr>
            <a:spLocks noGrp="1"/>
          </p:cNvSpPr>
          <p:nvPr>
            <p:ph idx="1"/>
          </p:nvPr>
        </p:nvSpPr>
        <p:spPr/>
        <p:txBody>
          <a:bodyPr>
            <a:normAutofit/>
          </a:bodyPr>
          <a:lstStyle/>
          <a:p>
            <a:pPr marL="0" indent="0">
              <a:buNone/>
            </a:pPr>
            <a:r>
              <a:rPr lang="en-US" sz="2600" b="1" dirty="0" smtClean="0">
                <a:solidFill>
                  <a:schemeClr val="tx1"/>
                </a:solidFill>
              </a:rPr>
              <a:t>New characters:</a:t>
            </a:r>
          </a:p>
          <a:p>
            <a:r>
              <a:rPr lang="en-US" sz="2600" dirty="0" smtClean="0">
                <a:solidFill>
                  <a:schemeClr val="tx1"/>
                </a:solidFill>
              </a:rPr>
              <a:t>Cecil Jacobs (school friend “who lived at the far end of our street next door to the post office. [W]</a:t>
            </a:r>
            <a:r>
              <a:rPr lang="en-US" sz="2600" dirty="0" err="1" smtClean="0">
                <a:solidFill>
                  <a:schemeClr val="tx1"/>
                </a:solidFill>
              </a:rPr>
              <a:t>alk</a:t>
            </a:r>
            <a:r>
              <a:rPr lang="en-US" sz="2600" dirty="0" smtClean="0">
                <a:solidFill>
                  <a:schemeClr val="tx1"/>
                </a:solidFill>
              </a:rPr>
              <a:t>[</a:t>
            </a:r>
            <a:r>
              <a:rPr lang="en-US" sz="2600" dirty="0" err="1" smtClean="0">
                <a:solidFill>
                  <a:schemeClr val="tx1"/>
                </a:solidFill>
              </a:rPr>
              <a:t>ed</a:t>
            </a:r>
            <a:r>
              <a:rPr lang="en-US" sz="2600" dirty="0" smtClean="0">
                <a:solidFill>
                  <a:schemeClr val="tx1"/>
                </a:solidFill>
              </a:rPr>
              <a:t>] a total of one mile per school day to avoid the Radley Place and old Mrs. Henry Lafayette Dubose.” pg. 35)</a:t>
            </a:r>
          </a:p>
          <a:p>
            <a:r>
              <a:rPr lang="en-US" sz="2600" dirty="0" smtClean="0">
                <a:solidFill>
                  <a:schemeClr val="tx1"/>
                </a:solidFill>
              </a:rPr>
              <a:t>Mrs. Dubose “lived two doors up the street from us; neighborhood opinion was unanimous that Mrs. Dubose was the meanest old woman who ever lived.” pg. 35)</a:t>
            </a:r>
            <a:endParaRPr lang="en-US" sz="2600" dirty="0">
              <a:solidFill>
                <a:schemeClr val="tx1"/>
              </a:solidFill>
            </a:endParaRPr>
          </a:p>
        </p:txBody>
      </p:sp>
    </p:spTree>
    <p:extLst>
      <p:ext uri="{BB962C8B-B14F-4D97-AF65-F5344CB8AC3E}">
        <p14:creationId xmlns:p14="http://schemas.microsoft.com/office/powerpoint/2010/main" val="39842390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40183" y="930924"/>
            <a:ext cx="4572000" cy="5170646"/>
          </a:xfrm>
          <a:prstGeom prst="rect">
            <a:avLst/>
          </a:prstGeom>
        </p:spPr>
        <p:txBody>
          <a:bodyPr>
            <a:spAutoFit/>
          </a:bodyPr>
          <a:lstStyle/>
          <a:p>
            <a:r>
              <a:rPr lang="en-US" sz="3000" dirty="0">
                <a:latin typeface="Maiandra GD" panose="020E0502030308020204" pitchFamily="34" charset="0"/>
              </a:rPr>
              <a:t>Who is involved</a:t>
            </a:r>
            <a:r>
              <a:rPr lang="en-US" sz="3000" dirty="0" smtClean="0">
                <a:latin typeface="Maiandra GD" panose="020E0502030308020204" pitchFamily="34" charset="0"/>
              </a:rPr>
              <a:t>?</a:t>
            </a:r>
            <a:endParaRPr lang="en-US" sz="3000" dirty="0">
              <a:latin typeface="Maiandra GD" panose="020E0502030308020204" pitchFamily="34" charset="0"/>
            </a:endParaRPr>
          </a:p>
          <a:p>
            <a:pPr marL="457200" indent="-457200">
              <a:buFont typeface="Arial" pitchFamily="34" charset="0"/>
              <a:buChar char="•"/>
            </a:pPr>
            <a:r>
              <a:rPr lang="en-US" sz="3000" dirty="0">
                <a:latin typeface="Maiandra GD" panose="020E0502030308020204" pitchFamily="34" charset="0"/>
              </a:rPr>
              <a:t>Scout (Jean Louise Finch)</a:t>
            </a:r>
          </a:p>
          <a:p>
            <a:pPr marL="457200" indent="-457200">
              <a:buFont typeface="Arial" pitchFamily="34" charset="0"/>
              <a:buChar char="•"/>
            </a:pPr>
            <a:r>
              <a:rPr lang="en-US" sz="3000" dirty="0">
                <a:latin typeface="Maiandra GD" panose="020E0502030308020204" pitchFamily="34" charset="0"/>
              </a:rPr>
              <a:t>Jem (Jeremy Finch)</a:t>
            </a:r>
          </a:p>
          <a:p>
            <a:pPr marL="457200" indent="-457200">
              <a:buFont typeface="Arial" pitchFamily="34" charset="0"/>
              <a:buChar char="•"/>
            </a:pPr>
            <a:r>
              <a:rPr lang="en-US" sz="3000" dirty="0">
                <a:latin typeface="Maiandra GD" panose="020E0502030308020204" pitchFamily="34" charset="0"/>
              </a:rPr>
              <a:t>Atticus</a:t>
            </a:r>
          </a:p>
          <a:p>
            <a:pPr marL="457200" indent="-457200">
              <a:buFont typeface="Arial" pitchFamily="34" charset="0"/>
              <a:buChar char="•"/>
            </a:pPr>
            <a:r>
              <a:rPr lang="en-US" sz="3000" dirty="0">
                <a:latin typeface="Maiandra GD" panose="020E0502030308020204" pitchFamily="34" charset="0"/>
              </a:rPr>
              <a:t>Jack and Alexandria</a:t>
            </a:r>
          </a:p>
          <a:p>
            <a:pPr marL="457200" indent="-457200">
              <a:buFont typeface="Arial" pitchFamily="34" charset="0"/>
              <a:buChar char="•"/>
            </a:pPr>
            <a:r>
              <a:rPr lang="en-US" sz="3000" dirty="0">
                <a:latin typeface="Maiandra GD" panose="020E0502030308020204" pitchFamily="34" charset="0"/>
              </a:rPr>
              <a:t>Calpurnia</a:t>
            </a:r>
          </a:p>
          <a:p>
            <a:pPr marL="457200" indent="-457200">
              <a:buFont typeface="Arial" pitchFamily="34" charset="0"/>
              <a:buChar char="•"/>
            </a:pPr>
            <a:r>
              <a:rPr lang="en-US" sz="3000" dirty="0">
                <a:latin typeface="Maiandra GD" panose="020E0502030308020204" pitchFamily="34" charset="0"/>
              </a:rPr>
              <a:t>Old Mr. Radley</a:t>
            </a:r>
          </a:p>
          <a:p>
            <a:pPr marL="457200" indent="-457200">
              <a:buFont typeface="Arial" pitchFamily="34" charset="0"/>
              <a:buChar char="•"/>
            </a:pPr>
            <a:r>
              <a:rPr lang="en-US" sz="3000" dirty="0">
                <a:latin typeface="Maiandra GD" panose="020E0502030308020204" pitchFamily="34" charset="0"/>
              </a:rPr>
              <a:t>Mrs. Radley</a:t>
            </a:r>
          </a:p>
          <a:p>
            <a:pPr marL="457200" indent="-457200">
              <a:buFont typeface="Arial" pitchFamily="34" charset="0"/>
              <a:buChar char="•"/>
            </a:pPr>
            <a:r>
              <a:rPr lang="en-US" sz="3000" dirty="0">
                <a:latin typeface="Maiandra GD" panose="020E0502030308020204" pitchFamily="34" charset="0"/>
              </a:rPr>
              <a:t>Nathan Radley</a:t>
            </a:r>
          </a:p>
          <a:p>
            <a:pPr marL="457200" indent="-457200">
              <a:buFont typeface="Arial" pitchFamily="34" charset="0"/>
              <a:buChar char="•"/>
            </a:pPr>
            <a:r>
              <a:rPr lang="en-US" sz="3000" dirty="0">
                <a:latin typeface="Maiandra GD" panose="020E0502030308020204" pitchFamily="34" charset="0"/>
              </a:rPr>
              <a:t>Arthur “Boo” Radley</a:t>
            </a:r>
          </a:p>
        </p:txBody>
      </p:sp>
      <p:sp>
        <p:nvSpPr>
          <p:cNvPr id="5" name="TextBox 4"/>
          <p:cNvSpPr txBox="1"/>
          <p:nvPr/>
        </p:nvSpPr>
        <p:spPr>
          <a:xfrm>
            <a:off x="349431" y="469259"/>
            <a:ext cx="2362200" cy="553998"/>
          </a:xfrm>
          <a:prstGeom prst="rect">
            <a:avLst/>
          </a:prstGeom>
          <a:noFill/>
        </p:spPr>
        <p:txBody>
          <a:bodyPr wrap="square" rtlCol="0">
            <a:spAutoFit/>
          </a:bodyPr>
          <a:lstStyle/>
          <a:p>
            <a:r>
              <a:rPr lang="en-US" sz="3000" b="1" dirty="0" smtClean="0">
                <a:latin typeface="+mj-lt"/>
              </a:rPr>
              <a:t>Chapter 1</a:t>
            </a:r>
            <a:endParaRPr lang="en-US" sz="3000" b="1" dirty="0">
              <a:latin typeface="+mj-lt"/>
            </a:endParaRPr>
          </a:p>
        </p:txBody>
      </p:sp>
    </p:spTree>
    <p:extLst>
      <p:ext uri="{BB962C8B-B14F-4D97-AF65-F5344CB8AC3E}">
        <p14:creationId xmlns:p14="http://schemas.microsoft.com/office/powerpoint/2010/main" val="14595636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405401"/>
            <a:ext cx="6705600" cy="584775"/>
          </a:xfrm>
          <a:prstGeom prst="rect">
            <a:avLst/>
          </a:prstGeom>
          <a:noFill/>
        </p:spPr>
        <p:txBody>
          <a:bodyPr wrap="square" rtlCol="0">
            <a:spAutoFit/>
          </a:bodyPr>
          <a:lstStyle/>
          <a:p>
            <a:r>
              <a:rPr lang="en-US" sz="3200" b="1" dirty="0" smtClean="0">
                <a:latin typeface="Maiandra GD" panose="020E0502030308020204" pitchFamily="34" charset="0"/>
              </a:rPr>
              <a:t>What happened in Chapter 4</a:t>
            </a:r>
            <a:endParaRPr lang="en-US" sz="3200" b="1" dirty="0">
              <a:latin typeface="Maiandra GD" panose="020E0502030308020204" pitchFamily="34" charset="0"/>
            </a:endParaRPr>
          </a:p>
        </p:txBody>
      </p:sp>
      <p:sp>
        <p:nvSpPr>
          <p:cNvPr id="5" name="TextBox 4"/>
          <p:cNvSpPr txBox="1"/>
          <p:nvPr/>
        </p:nvSpPr>
        <p:spPr>
          <a:xfrm>
            <a:off x="2362200" y="1471911"/>
            <a:ext cx="6781800" cy="4462760"/>
          </a:xfrm>
          <a:prstGeom prst="rect">
            <a:avLst/>
          </a:prstGeom>
          <a:noFill/>
        </p:spPr>
        <p:txBody>
          <a:bodyPr wrap="square" rtlCol="0">
            <a:spAutoFit/>
          </a:bodyPr>
          <a:lstStyle/>
          <a:p>
            <a:pPr marL="342900" indent="-342900">
              <a:buFont typeface="Arial" pitchFamily="34" charset="0"/>
              <a:buChar char="•"/>
            </a:pPr>
            <a:r>
              <a:rPr lang="en-US" sz="2600" dirty="0" smtClean="0">
                <a:latin typeface="Maiandra GD" panose="020E0502030308020204" pitchFamily="34" charset="0"/>
              </a:rPr>
              <a:t>Almost the end of the school year</a:t>
            </a:r>
          </a:p>
          <a:p>
            <a:pPr marL="342900" indent="-342900">
              <a:buFont typeface="Arial" pitchFamily="34" charset="0"/>
              <a:buChar char="•"/>
            </a:pPr>
            <a:r>
              <a:rPr lang="en-US" sz="2600" dirty="0" smtClean="0">
                <a:latin typeface="Maiandra GD" panose="020E0502030308020204" pitchFamily="34" charset="0"/>
              </a:rPr>
              <a:t>2 pieces of gum and “Indian-Head” pennies in tree by </a:t>
            </a:r>
            <a:r>
              <a:rPr lang="en-US" sz="2600" dirty="0" err="1" smtClean="0">
                <a:latin typeface="Maiandra GD" panose="020E0502030308020204" pitchFamily="34" charset="0"/>
              </a:rPr>
              <a:t>Radley</a:t>
            </a:r>
            <a:r>
              <a:rPr lang="en-US" sz="2600" dirty="0" smtClean="0">
                <a:latin typeface="Maiandra GD" panose="020E0502030308020204" pitchFamily="34" charset="0"/>
              </a:rPr>
              <a:t> tree</a:t>
            </a:r>
          </a:p>
          <a:p>
            <a:pPr marL="342900" indent="-342900">
              <a:buFont typeface="Arial" pitchFamily="34" charset="0"/>
              <a:buChar char="•"/>
            </a:pPr>
            <a:r>
              <a:rPr lang="en-US" sz="2600" dirty="0" smtClean="0">
                <a:latin typeface="Maiandra GD" panose="020E0502030308020204" pitchFamily="34" charset="0"/>
              </a:rPr>
              <a:t>Dill back for the summer</a:t>
            </a:r>
          </a:p>
          <a:p>
            <a:pPr marL="342900" indent="-342900">
              <a:buFont typeface="Arial" pitchFamily="34" charset="0"/>
              <a:buChar char="•"/>
            </a:pPr>
            <a:r>
              <a:rPr lang="en-US" sz="2600" dirty="0" smtClean="0">
                <a:latin typeface="Maiandra GD" panose="020E0502030308020204" pitchFamily="34" charset="0"/>
              </a:rPr>
              <a:t>Tire rolled into </a:t>
            </a:r>
            <a:r>
              <a:rPr lang="en-US" sz="2600" dirty="0" err="1" smtClean="0">
                <a:latin typeface="Maiandra GD" panose="020E0502030308020204" pitchFamily="34" charset="0"/>
              </a:rPr>
              <a:t>Radley’s</a:t>
            </a:r>
            <a:r>
              <a:rPr lang="en-US" sz="2600" dirty="0" smtClean="0">
                <a:latin typeface="Maiandra GD" panose="020E0502030308020204" pitchFamily="34" charset="0"/>
              </a:rPr>
              <a:t> place (Scout thinks heard laughing)</a:t>
            </a:r>
          </a:p>
          <a:p>
            <a:pPr marL="342900" indent="-342900">
              <a:buFont typeface="Arial" pitchFamily="34" charset="0"/>
              <a:buChar char="•"/>
            </a:pPr>
            <a:r>
              <a:rPr lang="en-US" sz="2600" dirty="0" smtClean="0">
                <a:latin typeface="Maiandra GD" panose="020E0502030308020204" pitchFamily="34" charset="0"/>
              </a:rPr>
              <a:t>“Boo Radley Game”</a:t>
            </a:r>
          </a:p>
          <a:p>
            <a:pPr marL="800100" lvl="1" indent="-342900">
              <a:buFont typeface="Arial" pitchFamily="34" charset="0"/>
              <a:buChar char="•"/>
            </a:pPr>
            <a:r>
              <a:rPr lang="en-US" sz="2600" dirty="0" smtClean="0">
                <a:latin typeface="Maiandra GD" panose="020E0502030308020204" pitchFamily="34" charset="0"/>
              </a:rPr>
              <a:t>Act out </a:t>
            </a:r>
            <a:r>
              <a:rPr lang="en-US" sz="2600" dirty="0" err="1" smtClean="0">
                <a:latin typeface="Maiandra GD" panose="020E0502030308020204" pitchFamily="34" charset="0"/>
              </a:rPr>
              <a:t>Radley</a:t>
            </a:r>
            <a:r>
              <a:rPr lang="en-US" sz="2600" dirty="0" smtClean="0">
                <a:latin typeface="Maiandra GD" panose="020E0502030308020204" pitchFamily="34" charset="0"/>
              </a:rPr>
              <a:t> family drama</a:t>
            </a:r>
          </a:p>
          <a:p>
            <a:pPr marL="342900" indent="-342900">
              <a:buFont typeface="Arial" pitchFamily="34" charset="0"/>
              <a:buChar char="•"/>
            </a:pPr>
            <a:r>
              <a:rPr lang="en-US" sz="2600" dirty="0" smtClean="0">
                <a:latin typeface="Maiandra GD" panose="020E0502030308020204" pitchFamily="34" charset="0"/>
              </a:rPr>
              <a:t>Atticus catches them and Jem lies that it’s not about the </a:t>
            </a:r>
            <a:r>
              <a:rPr lang="en-US" sz="2600" dirty="0" err="1" smtClean="0">
                <a:latin typeface="Maiandra GD" panose="020E0502030308020204" pitchFamily="34" charset="0"/>
              </a:rPr>
              <a:t>Radleys</a:t>
            </a:r>
            <a:endParaRPr lang="en-US" sz="2600" dirty="0" smtClean="0">
              <a:latin typeface="Maiandra GD" panose="020E0502030308020204" pitchFamily="34" charset="0"/>
            </a:endParaRPr>
          </a:p>
          <a:p>
            <a:endParaRPr lang="en-US" sz="2400" dirty="0" smtClean="0">
              <a:solidFill>
                <a:prstClr val="black"/>
              </a:solidFill>
              <a:latin typeface="Gabriola" pitchFamily="82" charset="0"/>
            </a:endParaRPr>
          </a:p>
        </p:txBody>
      </p:sp>
    </p:spTree>
    <p:extLst>
      <p:ext uri="{BB962C8B-B14F-4D97-AF65-F5344CB8AC3E}">
        <p14:creationId xmlns:p14="http://schemas.microsoft.com/office/powerpoint/2010/main" val="37940157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Chapter 5 </a:t>
            </a:r>
            <a:endParaRPr lang="en-US" dirty="0">
              <a:solidFill>
                <a:schemeClr val="tx1"/>
              </a:solidFill>
            </a:endParaRPr>
          </a:p>
        </p:txBody>
      </p:sp>
      <p:sp>
        <p:nvSpPr>
          <p:cNvPr id="3" name="Content Placeholder 2"/>
          <p:cNvSpPr>
            <a:spLocks noGrp="1"/>
          </p:cNvSpPr>
          <p:nvPr>
            <p:ph idx="1"/>
          </p:nvPr>
        </p:nvSpPr>
        <p:spPr/>
        <p:txBody>
          <a:bodyPr>
            <a:normAutofit/>
          </a:bodyPr>
          <a:lstStyle/>
          <a:p>
            <a:pPr marL="0" indent="0">
              <a:buNone/>
            </a:pPr>
            <a:r>
              <a:rPr lang="en-US" sz="2600" b="1" dirty="0" smtClean="0">
                <a:solidFill>
                  <a:schemeClr val="tx1"/>
                </a:solidFill>
              </a:rPr>
              <a:t>New characters:</a:t>
            </a:r>
          </a:p>
          <a:p>
            <a:r>
              <a:rPr lang="en-US" sz="2600" dirty="0" smtClean="0">
                <a:solidFill>
                  <a:schemeClr val="tx1"/>
                </a:solidFill>
              </a:rPr>
              <a:t>Miss Maudie Atkinson (“She was a widow, a chameleon lady who worked in her flower beds in an old straw hat and men’s coveralls…She loved everything that grew in God’s earth.” pg. 42</a:t>
            </a:r>
            <a:r>
              <a:rPr lang="en-US" sz="2600" dirty="0" smtClean="0">
                <a:solidFill>
                  <a:schemeClr val="tx1"/>
                </a:solidFill>
              </a:rPr>
              <a:t>)</a:t>
            </a:r>
          </a:p>
          <a:p>
            <a:endParaRPr lang="en-US" sz="2600" dirty="0" smtClean="0">
              <a:solidFill>
                <a:schemeClr val="tx1"/>
              </a:solidFill>
            </a:endParaRPr>
          </a:p>
          <a:p>
            <a:r>
              <a:rPr lang="en-US" sz="2600" dirty="0" smtClean="0">
                <a:solidFill>
                  <a:schemeClr val="tx1"/>
                </a:solidFill>
              </a:rPr>
              <a:t>Miss Stephanie Crawford (town gossip)</a:t>
            </a:r>
            <a:endParaRPr lang="en-US" sz="2600" dirty="0">
              <a:solidFill>
                <a:schemeClr val="tx1"/>
              </a:solidFill>
            </a:endParaRPr>
          </a:p>
        </p:txBody>
      </p:sp>
    </p:spTree>
    <p:extLst>
      <p:ext uri="{BB962C8B-B14F-4D97-AF65-F5344CB8AC3E}">
        <p14:creationId xmlns:p14="http://schemas.microsoft.com/office/powerpoint/2010/main" val="17275545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52400"/>
            <a:ext cx="7543800" cy="584775"/>
          </a:xfrm>
          <a:prstGeom prst="rect">
            <a:avLst/>
          </a:prstGeom>
          <a:noFill/>
        </p:spPr>
        <p:txBody>
          <a:bodyPr wrap="square" rtlCol="0">
            <a:spAutoFit/>
          </a:bodyPr>
          <a:lstStyle/>
          <a:p>
            <a:r>
              <a:rPr lang="en-US" sz="3200" b="1" dirty="0" smtClean="0">
                <a:solidFill>
                  <a:prstClr val="black"/>
                </a:solidFill>
                <a:latin typeface="Maiandra GD" panose="020E0502030308020204" pitchFamily="34" charset="0"/>
              </a:rPr>
              <a:t>What happened in Chapter 5</a:t>
            </a:r>
            <a:endParaRPr lang="en-US" sz="3200" b="1" dirty="0">
              <a:solidFill>
                <a:prstClr val="black"/>
              </a:solidFill>
              <a:latin typeface="Maiandra GD" panose="020E0502030308020204" pitchFamily="34" charset="0"/>
            </a:endParaRPr>
          </a:p>
        </p:txBody>
      </p:sp>
      <p:sp>
        <p:nvSpPr>
          <p:cNvPr id="3" name="TextBox 2"/>
          <p:cNvSpPr txBox="1"/>
          <p:nvPr/>
        </p:nvSpPr>
        <p:spPr>
          <a:xfrm>
            <a:off x="1752600" y="838200"/>
            <a:ext cx="7391400" cy="5678478"/>
          </a:xfrm>
          <a:prstGeom prst="rect">
            <a:avLst/>
          </a:prstGeom>
          <a:noFill/>
        </p:spPr>
        <p:txBody>
          <a:bodyPr wrap="square" rtlCol="0">
            <a:spAutoFit/>
          </a:bodyPr>
          <a:lstStyle/>
          <a:p>
            <a:pPr marL="285750" indent="-285750">
              <a:buFont typeface="Arial" pitchFamily="34" charset="0"/>
              <a:buChar char="•"/>
            </a:pPr>
            <a:r>
              <a:rPr lang="en-US" sz="2300" dirty="0" smtClean="0">
                <a:solidFill>
                  <a:prstClr val="black"/>
                </a:solidFill>
                <a:latin typeface="Maiandra GD" panose="020E0502030308020204" pitchFamily="34" charset="0"/>
              </a:rPr>
              <a:t>Jem and Dill grow closer, leaving Scout out</a:t>
            </a:r>
          </a:p>
          <a:p>
            <a:pPr marL="285750" indent="-285750">
              <a:buFont typeface="Arial" pitchFamily="34" charset="0"/>
              <a:buChar char="•"/>
            </a:pPr>
            <a:endParaRPr lang="en-US" sz="2300" dirty="0" smtClean="0">
              <a:solidFill>
                <a:prstClr val="black"/>
              </a:solidFill>
              <a:latin typeface="Maiandra GD" panose="020E0502030308020204" pitchFamily="34" charset="0"/>
            </a:endParaRPr>
          </a:p>
          <a:p>
            <a:pPr marL="285750" indent="-285750">
              <a:buFont typeface="Arial" pitchFamily="34" charset="0"/>
              <a:buChar char="•"/>
            </a:pPr>
            <a:r>
              <a:rPr lang="en-US" sz="2300" dirty="0" smtClean="0">
                <a:solidFill>
                  <a:prstClr val="black"/>
                </a:solidFill>
                <a:latin typeface="Maiandra GD" panose="020E0502030308020204" pitchFamily="34" charset="0"/>
              </a:rPr>
              <a:t>Scout spends time with Miss Maudie Atkinson (childhood friend of Jack Finch)</a:t>
            </a:r>
          </a:p>
          <a:p>
            <a:pPr marL="285750" indent="-285750">
              <a:buFont typeface="Arial" pitchFamily="34" charset="0"/>
              <a:buChar char="•"/>
            </a:pPr>
            <a:endParaRPr lang="en-US" sz="2300" dirty="0" smtClean="0">
              <a:solidFill>
                <a:prstClr val="black"/>
              </a:solidFill>
              <a:latin typeface="Maiandra GD" panose="020E0502030308020204" pitchFamily="34" charset="0"/>
            </a:endParaRPr>
          </a:p>
          <a:p>
            <a:pPr marL="285750" indent="-285750">
              <a:buFont typeface="Arial" pitchFamily="34" charset="0"/>
              <a:buChar char="•"/>
            </a:pPr>
            <a:r>
              <a:rPr lang="en-US" sz="2300" dirty="0" smtClean="0">
                <a:solidFill>
                  <a:prstClr val="black"/>
                </a:solidFill>
                <a:latin typeface="Maiandra GD" panose="020E0502030308020204" pitchFamily="34" charset="0"/>
              </a:rPr>
              <a:t>She tells Scout that Boo Radley is still alive (hasn’t seen him “carried out yet”) and it is her theory that Boo is the victim of a harsh father, a “foot washing” Baptist (so devout in religion that everything is a sin).  </a:t>
            </a:r>
          </a:p>
          <a:p>
            <a:pPr marL="285750" indent="-285750">
              <a:buFont typeface="Arial" pitchFamily="34" charset="0"/>
              <a:buChar char="•"/>
            </a:pPr>
            <a:endParaRPr lang="en-US" sz="2300" dirty="0" smtClean="0">
              <a:solidFill>
                <a:prstClr val="black"/>
              </a:solidFill>
              <a:latin typeface="Maiandra GD" panose="020E0502030308020204" pitchFamily="34" charset="0"/>
            </a:endParaRPr>
          </a:p>
          <a:p>
            <a:pPr marL="285750" indent="-285750">
              <a:buFont typeface="Arial" pitchFamily="34" charset="0"/>
              <a:buChar char="•"/>
            </a:pPr>
            <a:r>
              <a:rPr lang="en-US" sz="2300" dirty="0" smtClean="0">
                <a:solidFill>
                  <a:prstClr val="black"/>
                </a:solidFill>
                <a:latin typeface="Maiandra GD" panose="020E0502030308020204" pitchFamily="34" charset="0"/>
              </a:rPr>
              <a:t>Meanwhile, </a:t>
            </a:r>
            <a:r>
              <a:rPr lang="en-US" sz="2300" dirty="0" err="1" smtClean="0">
                <a:solidFill>
                  <a:prstClr val="black"/>
                </a:solidFill>
                <a:latin typeface="Maiandra GD" panose="020E0502030308020204" pitchFamily="34" charset="0"/>
              </a:rPr>
              <a:t>Jem</a:t>
            </a:r>
            <a:r>
              <a:rPr lang="en-US" sz="2300" dirty="0" smtClean="0">
                <a:solidFill>
                  <a:prstClr val="black"/>
                </a:solidFill>
                <a:latin typeface="Maiandra GD" panose="020E0502030308020204" pitchFamily="34" charset="0"/>
              </a:rPr>
              <a:t> and Dill plan to give a note to Boo inviting him out</a:t>
            </a:r>
          </a:p>
          <a:p>
            <a:pPr marL="285750" indent="-285750">
              <a:buFont typeface="Arial" pitchFamily="34" charset="0"/>
              <a:buChar char="•"/>
            </a:pPr>
            <a:endParaRPr lang="en-US" sz="2300" dirty="0" smtClean="0">
              <a:solidFill>
                <a:prstClr val="black"/>
              </a:solidFill>
              <a:latin typeface="Maiandra GD" panose="020E0502030308020204" pitchFamily="34" charset="0"/>
            </a:endParaRPr>
          </a:p>
          <a:p>
            <a:pPr marL="285750" indent="-285750">
              <a:buFont typeface="Arial" pitchFamily="34" charset="0"/>
              <a:buChar char="•"/>
            </a:pPr>
            <a:r>
              <a:rPr lang="en-US" sz="2300" dirty="0" smtClean="0">
                <a:solidFill>
                  <a:prstClr val="black"/>
                </a:solidFill>
                <a:latin typeface="Maiandra GD" panose="020E0502030308020204" pitchFamily="34" charset="0"/>
              </a:rPr>
              <a:t>Atticus catches them and orders them to “stop tormenting that man.”</a:t>
            </a:r>
          </a:p>
          <a:p>
            <a:endParaRPr lang="en-US" dirty="0">
              <a:solidFill>
                <a:prstClr val="black"/>
              </a:solidFill>
              <a:latin typeface="+mj-lt"/>
            </a:endParaRPr>
          </a:p>
        </p:txBody>
      </p:sp>
    </p:spTree>
    <p:extLst>
      <p:ext uri="{BB962C8B-B14F-4D97-AF65-F5344CB8AC3E}">
        <p14:creationId xmlns:p14="http://schemas.microsoft.com/office/powerpoint/2010/main" val="26856777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Miss Maudie</a:t>
            </a:r>
            <a:endParaRPr lang="en-US" dirty="0">
              <a:solidFill>
                <a:schemeClr val="tx1"/>
              </a:solidFill>
            </a:endParaRPr>
          </a:p>
        </p:txBody>
      </p:sp>
      <p:sp>
        <p:nvSpPr>
          <p:cNvPr id="3" name="Content Placeholder 2"/>
          <p:cNvSpPr>
            <a:spLocks noGrp="1"/>
          </p:cNvSpPr>
          <p:nvPr>
            <p:ph idx="1"/>
          </p:nvPr>
        </p:nvSpPr>
        <p:spPr>
          <a:xfrm>
            <a:off x="457200" y="1676400"/>
            <a:ext cx="8229600" cy="4525963"/>
          </a:xfrm>
        </p:spPr>
        <p:txBody>
          <a:bodyPr>
            <a:noAutofit/>
          </a:bodyPr>
          <a:lstStyle/>
          <a:p>
            <a:r>
              <a:rPr lang="en-US" dirty="0" smtClean="0">
                <a:solidFill>
                  <a:schemeClr val="tx1"/>
                </a:solidFill>
              </a:rPr>
              <a:t>Atticus’s wife is dead, leaving Miss Maudie as a principal maternal figures. </a:t>
            </a:r>
            <a:endParaRPr lang="en-US" dirty="0" smtClean="0">
              <a:solidFill>
                <a:schemeClr val="tx1"/>
              </a:solidFill>
            </a:endParaRPr>
          </a:p>
          <a:p>
            <a:endParaRPr lang="en-US" dirty="0" smtClean="0">
              <a:solidFill>
                <a:schemeClr val="tx1"/>
              </a:solidFill>
            </a:endParaRPr>
          </a:p>
          <a:p>
            <a:r>
              <a:rPr lang="en-US" dirty="0" smtClean="0">
                <a:solidFill>
                  <a:schemeClr val="tx1"/>
                </a:solidFill>
              </a:rPr>
              <a:t>Offers Scout understanding instead of criticizing her for wearing pants and not being ladylike. </a:t>
            </a:r>
          </a:p>
        </p:txBody>
      </p:sp>
    </p:spTree>
    <p:extLst>
      <p:ext uri="{BB962C8B-B14F-4D97-AF65-F5344CB8AC3E}">
        <p14:creationId xmlns:p14="http://schemas.microsoft.com/office/powerpoint/2010/main" val="26338706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838200"/>
            <a:ext cx="5334000" cy="707886"/>
          </a:xfrm>
          <a:prstGeom prst="rect">
            <a:avLst/>
          </a:prstGeom>
          <a:noFill/>
        </p:spPr>
        <p:txBody>
          <a:bodyPr wrap="square" rtlCol="0">
            <a:spAutoFit/>
          </a:bodyPr>
          <a:lstStyle/>
          <a:p>
            <a:r>
              <a:rPr lang="en-US" sz="4000" b="1" dirty="0" smtClean="0">
                <a:solidFill>
                  <a:prstClr val="black"/>
                </a:solidFill>
                <a:latin typeface="Maiandra GD" panose="020E0502030308020204" pitchFamily="34" charset="0"/>
              </a:rPr>
              <a:t>Chapter 6</a:t>
            </a:r>
            <a:endParaRPr lang="en-US" sz="4000" b="1" dirty="0">
              <a:solidFill>
                <a:prstClr val="black"/>
              </a:solidFill>
              <a:latin typeface="Maiandra GD" panose="020E0502030308020204" pitchFamily="34" charset="0"/>
            </a:endParaRPr>
          </a:p>
        </p:txBody>
      </p:sp>
      <p:sp>
        <p:nvSpPr>
          <p:cNvPr id="3" name="TextBox 2"/>
          <p:cNvSpPr txBox="1"/>
          <p:nvPr/>
        </p:nvSpPr>
        <p:spPr>
          <a:xfrm>
            <a:off x="2895600" y="1752600"/>
            <a:ext cx="5715000" cy="4093428"/>
          </a:xfrm>
          <a:prstGeom prst="rect">
            <a:avLst/>
          </a:prstGeom>
          <a:noFill/>
        </p:spPr>
        <p:txBody>
          <a:bodyPr wrap="square" rtlCol="0">
            <a:spAutoFit/>
          </a:bodyPr>
          <a:lstStyle/>
          <a:p>
            <a:pPr marL="285750" indent="-285750">
              <a:buFont typeface="Arial" pitchFamily="34" charset="0"/>
              <a:buChar char="•"/>
            </a:pPr>
            <a:r>
              <a:rPr lang="en-US" sz="2600" dirty="0" smtClean="0">
                <a:solidFill>
                  <a:prstClr val="black"/>
                </a:solidFill>
                <a:latin typeface="Maiandra GD" panose="020E0502030308020204" pitchFamily="34" charset="0"/>
              </a:rPr>
              <a:t>Jem and Dill want to peek in shutters of </a:t>
            </a:r>
            <a:r>
              <a:rPr lang="en-US" sz="2600" dirty="0" err="1" smtClean="0">
                <a:solidFill>
                  <a:prstClr val="black"/>
                </a:solidFill>
                <a:latin typeface="Maiandra GD" panose="020E0502030308020204" pitchFamily="34" charset="0"/>
              </a:rPr>
              <a:t>Radley</a:t>
            </a:r>
            <a:r>
              <a:rPr lang="en-US" sz="2600" dirty="0">
                <a:solidFill>
                  <a:prstClr val="black"/>
                </a:solidFill>
                <a:latin typeface="Maiandra GD" panose="020E0502030308020204" pitchFamily="34" charset="0"/>
              </a:rPr>
              <a:t> </a:t>
            </a:r>
            <a:r>
              <a:rPr lang="en-US" sz="2600" dirty="0" smtClean="0">
                <a:solidFill>
                  <a:prstClr val="black"/>
                </a:solidFill>
                <a:latin typeface="Maiandra GD" panose="020E0502030308020204" pitchFamily="34" charset="0"/>
              </a:rPr>
              <a:t>house</a:t>
            </a:r>
          </a:p>
          <a:p>
            <a:pPr marL="285750" indent="-285750">
              <a:buFont typeface="Arial" pitchFamily="34" charset="0"/>
              <a:buChar char="•"/>
            </a:pPr>
            <a:r>
              <a:rPr lang="en-US" sz="2600" dirty="0" smtClean="0">
                <a:solidFill>
                  <a:prstClr val="black"/>
                </a:solidFill>
                <a:latin typeface="Maiandra GD" panose="020E0502030308020204" pitchFamily="34" charset="0"/>
              </a:rPr>
              <a:t>Gun shot</a:t>
            </a:r>
          </a:p>
          <a:p>
            <a:pPr marL="285750" indent="-285750">
              <a:buFont typeface="Arial" pitchFamily="34" charset="0"/>
              <a:buChar char="•"/>
            </a:pPr>
            <a:r>
              <a:rPr lang="en-US" sz="2600" dirty="0" smtClean="0">
                <a:solidFill>
                  <a:prstClr val="black"/>
                </a:solidFill>
                <a:latin typeface="Maiandra GD" panose="020E0502030308020204" pitchFamily="34" charset="0"/>
              </a:rPr>
              <a:t>Lost Jem’s pants in fence</a:t>
            </a:r>
          </a:p>
          <a:p>
            <a:pPr marL="285750" indent="-285750">
              <a:buFont typeface="Arial" pitchFamily="34" charset="0"/>
              <a:buChar char="•"/>
            </a:pPr>
            <a:r>
              <a:rPr lang="en-US" sz="2600" dirty="0" smtClean="0">
                <a:solidFill>
                  <a:prstClr val="black"/>
                </a:solidFill>
                <a:latin typeface="Maiandra GD" panose="020E0502030308020204" pitchFamily="34" charset="0"/>
              </a:rPr>
              <a:t>Commotion down the road (shot at a negro)</a:t>
            </a:r>
          </a:p>
          <a:p>
            <a:pPr marL="285750" indent="-285750">
              <a:buFont typeface="Arial" pitchFamily="34" charset="0"/>
              <a:buChar char="•"/>
            </a:pPr>
            <a:r>
              <a:rPr lang="en-US" sz="2600" dirty="0" smtClean="0">
                <a:solidFill>
                  <a:prstClr val="black"/>
                </a:solidFill>
                <a:latin typeface="Maiandra GD" panose="020E0502030308020204" pitchFamily="34" charset="0"/>
              </a:rPr>
              <a:t>Dill makes up lie about Jem’s pants (playing strip poker)</a:t>
            </a:r>
          </a:p>
          <a:p>
            <a:pPr marL="285750" indent="-285750">
              <a:buFont typeface="Arial" pitchFamily="34" charset="0"/>
              <a:buChar char="•"/>
            </a:pPr>
            <a:r>
              <a:rPr lang="en-US" sz="2600" dirty="0" smtClean="0">
                <a:solidFill>
                  <a:prstClr val="black"/>
                </a:solidFill>
                <a:latin typeface="Maiandra GD" panose="020E0502030308020204" pitchFamily="34" charset="0"/>
              </a:rPr>
              <a:t>Say bye to Dill</a:t>
            </a:r>
          </a:p>
          <a:p>
            <a:pPr marL="285750" indent="-285750">
              <a:buFont typeface="Arial" pitchFamily="34" charset="0"/>
              <a:buChar char="•"/>
            </a:pPr>
            <a:r>
              <a:rPr lang="en-US" sz="2600" dirty="0" smtClean="0">
                <a:solidFill>
                  <a:prstClr val="black"/>
                </a:solidFill>
                <a:latin typeface="Maiandra GD" panose="020E0502030308020204" pitchFamily="34" charset="0"/>
              </a:rPr>
              <a:t>Jem goes back to get pants</a:t>
            </a:r>
            <a:endParaRPr lang="en-US" sz="2600" dirty="0">
              <a:solidFill>
                <a:prstClr val="black"/>
              </a:solidFill>
              <a:latin typeface="Maiandra GD" panose="020E0502030308020204" pitchFamily="34" charset="0"/>
            </a:endParaRPr>
          </a:p>
        </p:txBody>
      </p:sp>
    </p:spTree>
    <p:extLst>
      <p:ext uri="{BB962C8B-B14F-4D97-AF65-F5344CB8AC3E}">
        <p14:creationId xmlns:p14="http://schemas.microsoft.com/office/powerpoint/2010/main" val="22659523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Chapter 7</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sz="2600" dirty="0" smtClean="0">
                <a:solidFill>
                  <a:schemeClr val="tx1"/>
                </a:solidFill>
              </a:rPr>
              <a:t>Pants mysteriously mended (poorly)</a:t>
            </a:r>
          </a:p>
          <a:p>
            <a:r>
              <a:rPr lang="en-US" sz="2600" dirty="0" smtClean="0">
                <a:solidFill>
                  <a:schemeClr val="tx1"/>
                </a:solidFill>
              </a:rPr>
              <a:t>Present in knothole: ball of gray twine</a:t>
            </a:r>
          </a:p>
          <a:p>
            <a:r>
              <a:rPr lang="en-US" sz="2600" dirty="0" smtClean="0">
                <a:solidFill>
                  <a:schemeClr val="tx1"/>
                </a:solidFill>
              </a:rPr>
              <a:t>Scout is unhappy in second grade, but Jem says school gets better</a:t>
            </a:r>
          </a:p>
          <a:p>
            <a:r>
              <a:rPr lang="en-US" sz="2600" dirty="0" smtClean="0">
                <a:solidFill>
                  <a:schemeClr val="tx1"/>
                </a:solidFill>
              </a:rPr>
              <a:t>Find more presents: soap resembles Scout and Jem, gum, spelling bee medal, old pocket watch (where are these gifts coming from?)</a:t>
            </a:r>
          </a:p>
          <a:p>
            <a:r>
              <a:rPr lang="en-US" sz="2600" dirty="0" smtClean="0">
                <a:solidFill>
                  <a:schemeClr val="tx1"/>
                </a:solidFill>
              </a:rPr>
              <a:t>Filled with cement one day</a:t>
            </a:r>
          </a:p>
          <a:p>
            <a:r>
              <a:rPr lang="en-US" sz="2600" dirty="0" smtClean="0">
                <a:solidFill>
                  <a:schemeClr val="tx1"/>
                </a:solidFill>
              </a:rPr>
              <a:t>Ask Mr. Radley if he filled it and he said yes, the tree is dying</a:t>
            </a:r>
          </a:p>
          <a:p>
            <a:pPr marL="457200" lvl="1" indent="0">
              <a:buNone/>
            </a:pPr>
            <a:endParaRPr lang="en-US" dirty="0" smtClean="0">
              <a:latin typeface="Gabriola" pitchFamily="82" charset="0"/>
            </a:endParaRPr>
          </a:p>
        </p:txBody>
      </p:sp>
    </p:spTree>
    <p:extLst>
      <p:ext uri="{BB962C8B-B14F-4D97-AF65-F5344CB8AC3E}">
        <p14:creationId xmlns:p14="http://schemas.microsoft.com/office/powerpoint/2010/main" val="40848560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tx1"/>
                </a:solidFill>
              </a:rPr>
              <a:t>The </a:t>
            </a:r>
            <a:r>
              <a:rPr lang="en-US" sz="3600" dirty="0" err="1" smtClean="0">
                <a:solidFill>
                  <a:schemeClr val="tx1"/>
                </a:solidFill>
              </a:rPr>
              <a:t>Radleys</a:t>
            </a:r>
            <a:endParaRPr lang="en-US" sz="3600" dirty="0">
              <a:solidFill>
                <a:schemeClr val="tx1"/>
              </a:solidFill>
            </a:endParaRPr>
          </a:p>
        </p:txBody>
      </p:sp>
      <p:sp>
        <p:nvSpPr>
          <p:cNvPr id="3" name="Content Placeholder 2"/>
          <p:cNvSpPr>
            <a:spLocks noGrp="1"/>
          </p:cNvSpPr>
          <p:nvPr>
            <p:ph idx="1"/>
          </p:nvPr>
        </p:nvSpPr>
        <p:spPr/>
        <p:txBody>
          <a:bodyPr>
            <a:normAutofit/>
          </a:bodyPr>
          <a:lstStyle/>
          <a:p>
            <a:r>
              <a:rPr lang="en-US" sz="2600" dirty="0" smtClean="0">
                <a:solidFill>
                  <a:schemeClr val="tx1"/>
                </a:solidFill>
              </a:rPr>
              <a:t>Miss Maudie said that Old Mr. Radley was a “foot-washing” Baptist (incredibly devout in religion) </a:t>
            </a:r>
          </a:p>
          <a:p>
            <a:r>
              <a:rPr lang="en-US" sz="2600" dirty="0" smtClean="0">
                <a:solidFill>
                  <a:schemeClr val="tx1"/>
                </a:solidFill>
              </a:rPr>
              <a:t>No fun because that was considered a sin</a:t>
            </a:r>
          </a:p>
          <a:p>
            <a:endParaRPr lang="en-US" sz="2600" dirty="0" smtClean="0">
              <a:solidFill>
                <a:schemeClr val="tx1"/>
              </a:solidFill>
            </a:endParaRPr>
          </a:p>
          <a:p>
            <a:r>
              <a:rPr lang="en-US" sz="2600" dirty="0" smtClean="0">
                <a:solidFill>
                  <a:schemeClr val="tx1"/>
                </a:solidFill>
              </a:rPr>
              <a:t>Can we assume that Nathan Radley (Boo’s older brother) is the same?</a:t>
            </a:r>
          </a:p>
          <a:p>
            <a:pPr marL="0" indent="0">
              <a:buNone/>
            </a:pPr>
            <a:endParaRPr lang="en-US" sz="2600" dirty="0" smtClean="0">
              <a:solidFill>
                <a:schemeClr val="tx1"/>
              </a:solidFill>
            </a:endParaRPr>
          </a:p>
          <a:p>
            <a:r>
              <a:rPr lang="en-US" sz="2600" dirty="0" smtClean="0">
                <a:solidFill>
                  <a:schemeClr val="tx1"/>
                </a:solidFill>
              </a:rPr>
              <a:t>Where do we see this in Chapter 7?</a:t>
            </a:r>
            <a:endParaRPr lang="en-US" sz="2600" dirty="0">
              <a:solidFill>
                <a:schemeClr val="tx1"/>
              </a:solidFill>
            </a:endParaRPr>
          </a:p>
        </p:txBody>
      </p:sp>
    </p:spTree>
    <p:extLst>
      <p:ext uri="{BB962C8B-B14F-4D97-AF65-F5344CB8AC3E}">
        <p14:creationId xmlns:p14="http://schemas.microsoft.com/office/powerpoint/2010/main" val="21142157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Connecting to the Novel </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sz="3000" dirty="0" smtClean="0">
                <a:solidFill>
                  <a:schemeClr val="tx1"/>
                </a:solidFill>
              </a:rPr>
              <a:t>Who is prejudiced against in the novel? Why?</a:t>
            </a:r>
          </a:p>
          <a:p>
            <a:pPr marL="0" indent="0">
              <a:buNone/>
            </a:pPr>
            <a:endParaRPr lang="en-US" sz="3000" dirty="0" smtClean="0">
              <a:solidFill>
                <a:schemeClr val="tx1"/>
              </a:solidFill>
            </a:endParaRPr>
          </a:p>
          <a:p>
            <a:r>
              <a:rPr lang="en-US" sz="3000" dirty="0" smtClean="0">
                <a:solidFill>
                  <a:schemeClr val="tx1"/>
                </a:solidFill>
              </a:rPr>
              <a:t>Discuss the quote: “You never really understand a person until you consider things from his point of view … until you climb into his skin and walk around in it” (pg. 30)</a:t>
            </a:r>
            <a:endParaRPr lang="en-US" sz="3000" dirty="0">
              <a:solidFill>
                <a:schemeClr val="tx1"/>
              </a:solidFill>
            </a:endParaRPr>
          </a:p>
        </p:txBody>
      </p:sp>
    </p:spTree>
    <p:extLst>
      <p:ext uri="{BB962C8B-B14F-4D97-AF65-F5344CB8AC3E}">
        <p14:creationId xmlns:p14="http://schemas.microsoft.com/office/powerpoint/2010/main" val="15801061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Chapter 8</a:t>
            </a:r>
            <a:endParaRPr lang="en-US" dirty="0">
              <a:solidFill>
                <a:schemeClr val="tx1"/>
              </a:solidFill>
            </a:endParaRPr>
          </a:p>
        </p:txBody>
      </p:sp>
      <p:sp>
        <p:nvSpPr>
          <p:cNvPr id="4" name="Content Placeholder 3"/>
          <p:cNvSpPr>
            <a:spLocks noGrp="1"/>
          </p:cNvSpPr>
          <p:nvPr>
            <p:ph idx="1"/>
          </p:nvPr>
        </p:nvSpPr>
        <p:spPr>
          <a:xfrm>
            <a:off x="457200" y="1600200"/>
            <a:ext cx="8229600" cy="4876800"/>
          </a:xfrm>
        </p:spPr>
        <p:txBody>
          <a:bodyPr>
            <a:noAutofit/>
          </a:bodyPr>
          <a:lstStyle/>
          <a:p>
            <a:pPr marL="0" indent="0">
              <a:buNone/>
            </a:pPr>
            <a:r>
              <a:rPr lang="en-US" sz="2200" b="1" dirty="0" smtClean="0">
                <a:solidFill>
                  <a:schemeClr val="tx1"/>
                </a:solidFill>
              </a:rPr>
              <a:t>New Characters</a:t>
            </a:r>
            <a:r>
              <a:rPr lang="en-US" sz="2200" dirty="0" smtClean="0">
                <a:solidFill>
                  <a:schemeClr val="tx1"/>
                </a:solidFill>
              </a:rPr>
              <a:t>:</a:t>
            </a:r>
          </a:p>
          <a:p>
            <a:pPr marL="0" indent="0">
              <a:buNone/>
            </a:pPr>
            <a:r>
              <a:rPr lang="en-US" sz="2200" dirty="0" smtClean="0">
                <a:solidFill>
                  <a:schemeClr val="tx1"/>
                </a:solidFill>
              </a:rPr>
              <a:t>Eula May – Maycomb’s leading telephone operator</a:t>
            </a:r>
          </a:p>
          <a:p>
            <a:pPr marL="0" indent="0">
              <a:buNone/>
            </a:pPr>
            <a:r>
              <a:rPr lang="en-US" sz="2200" dirty="0" smtClean="0">
                <a:solidFill>
                  <a:schemeClr val="tx1"/>
                </a:solidFill>
              </a:rPr>
              <a:t>Mr. Avery – Lives across from Mrs. Dubose and had a sneezing fit</a:t>
            </a:r>
          </a:p>
          <a:p>
            <a:pPr marL="0" indent="0">
              <a:buNone/>
            </a:pPr>
            <a:endParaRPr lang="en-US" sz="2200" dirty="0" smtClean="0">
              <a:solidFill>
                <a:schemeClr val="tx1"/>
              </a:solidFill>
            </a:endParaRPr>
          </a:p>
          <a:p>
            <a:r>
              <a:rPr lang="en-US" sz="2200" dirty="0" smtClean="0">
                <a:solidFill>
                  <a:schemeClr val="tx1"/>
                </a:solidFill>
              </a:rPr>
              <a:t>Winter in Maycomb causes school to be closed</a:t>
            </a:r>
          </a:p>
          <a:p>
            <a:r>
              <a:rPr lang="en-US" sz="2200" dirty="0" smtClean="0">
                <a:solidFill>
                  <a:schemeClr val="tx1"/>
                </a:solidFill>
              </a:rPr>
              <a:t>Old Mrs. Radley died of natural causes</a:t>
            </a:r>
          </a:p>
          <a:p>
            <a:r>
              <a:rPr lang="en-US" sz="2200" dirty="0" smtClean="0">
                <a:solidFill>
                  <a:schemeClr val="tx1"/>
                </a:solidFill>
              </a:rPr>
              <a:t>Makes a snowman that looks like Mr. Avery and Atticus tells them to disguise it</a:t>
            </a:r>
          </a:p>
          <a:p>
            <a:r>
              <a:rPr lang="en-US" sz="2200" dirty="0" smtClean="0">
                <a:solidFill>
                  <a:schemeClr val="tx1"/>
                </a:solidFill>
              </a:rPr>
              <a:t>Miss Maudie’s house is on fire (flue in kitchen)</a:t>
            </a:r>
          </a:p>
          <a:p>
            <a:r>
              <a:rPr lang="en-US" sz="2200" dirty="0" smtClean="0">
                <a:solidFill>
                  <a:schemeClr val="tx1"/>
                </a:solidFill>
              </a:rPr>
              <a:t>Blanket on Scout (Boo put it there)</a:t>
            </a:r>
          </a:p>
          <a:p>
            <a:r>
              <a:rPr lang="en-US" sz="2200" dirty="0" smtClean="0">
                <a:solidFill>
                  <a:schemeClr val="tx1"/>
                </a:solidFill>
              </a:rPr>
              <a:t>Despite having lost her house, Miss Maudie is cheerful the next day.</a:t>
            </a:r>
          </a:p>
          <a:p>
            <a:endParaRPr lang="en-US" sz="2200" dirty="0">
              <a:solidFill>
                <a:schemeClr val="tx1"/>
              </a:solidFill>
            </a:endParaRPr>
          </a:p>
        </p:txBody>
      </p:sp>
    </p:spTree>
    <p:extLst>
      <p:ext uri="{BB962C8B-B14F-4D97-AF65-F5344CB8AC3E}">
        <p14:creationId xmlns:p14="http://schemas.microsoft.com/office/powerpoint/2010/main" val="1571173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1"/>
            <a:ext cx="7772400" cy="990600"/>
          </a:xfrm>
        </p:spPr>
        <p:txBody>
          <a:bodyPr>
            <a:normAutofit/>
          </a:bodyPr>
          <a:lstStyle/>
          <a:p>
            <a:r>
              <a:rPr lang="en-US" dirty="0" smtClean="0">
                <a:solidFill>
                  <a:schemeClr val="tx1"/>
                </a:solidFill>
              </a:rPr>
              <a:t>Another Theme Emerges</a:t>
            </a:r>
            <a:endParaRPr lang="en-US" dirty="0">
              <a:solidFill>
                <a:schemeClr val="tx1"/>
              </a:solidFill>
            </a:endParaRPr>
          </a:p>
        </p:txBody>
      </p:sp>
      <p:sp>
        <p:nvSpPr>
          <p:cNvPr id="3" name="Text Placeholder 2"/>
          <p:cNvSpPr>
            <a:spLocks noGrp="1"/>
          </p:cNvSpPr>
          <p:nvPr>
            <p:ph type="body" idx="1"/>
          </p:nvPr>
        </p:nvSpPr>
        <p:spPr>
          <a:xfrm>
            <a:off x="2514600" y="2514600"/>
            <a:ext cx="6400800" cy="1524000"/>
          </a:xfrm>
        </p:spPr>
        <p:txBody>
          <a:bodyPr>
            <a:noAutofit/>
          </a:bodyPr>
          <a:lstStyle/>
          <a:p>
            <a:r>
              <a:rPr lang="en-US" dirty="0" smtClean="0">
                <a:solidFill>
                  <a:schemeClr val="tx1"/>
                </a:solidFill>
                <a:effectLst/>
              </a:rPr>
              <a:t>In a world in which is plagued by cruelty, prejudice, and hatred, </a:t>
            </a:r>
            <a:r>
              <a:rPr lang="en-US" b="1" dirty="0" smtClean="0">
                <a:solidFill>
                  <a:schemeClr val="tx1"/>
                </a:solidFill>
                <a:effectLst/>
              </a:rPr>
              <a:t>goodness can prevail </a:t>
            </a:r>
            <a:r>
              <a:rPr lang="en-US" dirty="0" smtClean="0">
                <a:solidFill>
                  <a:schemeClr val="tx1"/>
                </a:solidFill>
                <a:effectLst/>
              </a:rPr>
              <a:t>in the form of sympathy, and understanding, as demonstrated by how the townspeople’s willingness to help one another.</a:t>
            </a:r>
            <a:endParaRPr lang="en-US" dirty="0">
              <a:solidFill>
                <a:schemeClr val="tx1"/>
              </a:solidFill>
              <a:effectLst/>
            </a:endParaRPr>
          </a:p>
        </p:txBody>
      </p:sp>
      <p:sp>
        <p:nvSpPr>
          <p:cNvPr id="4" name="Rectangle 3"/>
          <p:cNvSpPr/>
          <p:nvPr/>
        </p:nvSpPr>
        <p:spPr>
          <a:xfrm>
            <a:off x="2819400" y="4876800"/>
            <a:ext cx="6096000" cy="1631216"/>
          </a:xfrm>
          <a:prstGeom prst="rect">
            <a:avLst/>
          </a:prstGeom>
        </p:spPr>
        <p:txBody>
          <a:bodyPr wrap="square">
            <a:spAutoFit/>
          </a:bodyPr>
          <a:lstStyle/>
          <a:p>
            <a:r>
              <a:rPr lang="en-US" sz="2000" dirty="0" smtClean="0">
                <a:latin typeface="Maiandra GD" panose="020E0502030308020204" pitchFamily="34" charset="0"/>
              </a:rPr>
              <a:t>Both </a:t>
            </a:r>
            <a:r>
              <a:rPr lang="en-US" sz="2000" dirty="0">
                <a:latin typeface="Maiandra GD" panose="020E0502030308020204" pitchFamily="34" charset="0"/>
              </a:rPr>
              <a:t>the snow and the fire bring out the best in people—school is canceled, Scout and Jem build a fine snowman, the neighbors help save Miss </a:t>
            </a:r>
            <a:r>
              <a:rPr lang="en-US" sz="2000" dirty="0" err="1">
                <a:latin typeface="Maiandra GD" panose="020E0502030308020204" pitchFamily="34" charset="0"/>
              </a:rPr>
              <a:t>Maudie’s</a:t>
            </a:r>
            <a:r>
              <a:rPr lang="en-US" sz="2000" dirty="0">
                <a:latin typeface="Maiandra GD" panose="020E0502030308020204" pitchFamily="34" charset="0"/>
              </a:rPr>
              <a:t> belongings, and Miss Maudie </a:t>
            </a:r>
            <a:r>
              <a:rPr lang="en-US" sz="2000" b="1" dirty="0">
                <a:latin typeface="Maiandra GD" panose="020E0502030308020204" pitchFamily="34" charset="0"/>
              </a:rPr>
              <a:t>perseveres</a:t>
            </a:r>
            <a:r>
              <a:rPr lang="en-US" sz="2000" dirty="0">
                <a:latin typeface="Maiandra GD" panose="020E0502030308020204" pitchFamily="34" charset="0"/>
              </a:rPr>
              <a:t> after her house is destroyed. </a:t>
            </a:r>
          </a:p>
        </p:txBody>
      </p:sp>
    </p:spTree>
    <p:extLst>
      <p:ext uri="{BB962C8B-B14F-4D97-AF65-F5344CB8AC3E}">
        <p14:creationId xmlns:p14="http://schemas.microsoft.com/office/powerpoint/2010/main" val="22445163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848600" cy="715962"/>
          </a:xfrm>
        </p:spPr>
        <p:txBody>
          <a:bodyPr>
            <a:noAutofit/>
          </a:bodyPr>
          <a:lstStyle/>
          <a:p>
            <a:r>
              <a:rPr lang="en-US" sz="3600" b="1" dirty="0" smtClean="0"/>
              <a:t>Chapter 1</a:t>
            </a:r>
            <a:endParaRPr lang="en-US" sz="3600" dirty="0"/>
          </a:p>
        </p:txBody>
      </p:sp>
      <p:sp>
        <p:nvSpPr>
          <p:cNvPr id="3" name="Content Placeholder 2"/>
          <p:cNvSpPr>
            <a:spLocks noGrp="1"/>
          </p:cNvSpPr>
          <p:nvPr>
            <p:ph idx="1"/>
          </p:nvPr>
        </p:nvSpPr>
        <p:spPr>
          <a:xfrm>
            <a:off x="609600" y="1905000"/>
            <a:ext cx="7239000" cy="3733800"/>
          </a:xfrm>
        </p:spPr>
        <p:txBody>
          <a:bodyPr/>
          <a:lstStyle/>
          <a:p>
            <a:pPr marL="0" indent="0">
              <a:buNone/>
            </a:pPr>
            <a:r>
              <a:rPr lang="en-US" sz="3600" b="1" dirty="0" smtClean="0">
                <a:solidFill>
                  <a:schemeClr val="tx1"/>
                </a:solidFill>
              </a:rPr>
              <a:t>Where and When</a:t>
            </a:r>
          </a:p>
          <a:p>
            <a:r>
              <a:rPr lang="en-US" dirty="0" smtClean="0">
                <a:solidFill>
                  <a:schemeClr val="tx1"/>
                </a:solidFill>
              </a:rPr>
              <a:t>1933 during the Great Depression</a:t>
            </a:r>
          </a:p>
          <a:p>
            <a:r>
              <a:rPr lang="en-US" dirty="0" smtClean="0">
                <a:solidFill>
                  <a:schemeClr val="tx1"/>
                </a:solidFill>
              </a:rPr>
              <a:t>Maycomb, Alabama (fictional town)</a:t>
            </a:r>
          </a:p>
          <a:p>
            <a:pPr marL="0" indent="0">
              <a:buNone/>
            </a:pPr>
            <a:endParaRPr lang="en-US" dirty="0">
              <a:solidFill>
                <a:schemeClr val="tx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3864429"/>
            <a:ext cx="3962400" cy="2540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38734367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Chapter 9</a:t>
            </a:r>
            <a:endParaRPr lang="en-US" dirty="0">
              <a:latin typeface="+mj-lt"/>
            </a:endParaRPr>
          </a:p>
        </p:txBody>
      </p:sp>
      <p:sp>
        <p:nvSpPr>
          <p:cNvPr id="4" name="Content Placeholder 3"/>
          <p:cNvSpPr>
            <a:spLocks noGrp="1"/>
          </p:cNvSpPr>
          <p:nvPr>
            <p:ph idx="1"/>
          </p:nvPr>
        </p:nvSpPr>
        <p:spPr/>
        <p:txBody>
          <a:bodyPr>
            <a:normAutofit/>
          </a:bodyPr>
          <a:lstStyle/>
          <a:p>
            <a:r>
              <a:rPr lang="en-US" sz="2200" dirty="0" smtClean="0">
                <a:latin typeface="+mj-lt"/>
              </a:rPr>
              <a:t>Cecil Jacobs reappears (calls Atticus a “nigger lover”)</a:t>
            </a:r>
          </a:p>
          <a:p>
            <a:r>
              <a:rPr lang="en-US" sz="2200" dirty="0" smtClean="0">
                <a:latin typeface="+mj-lt"/>
              </a:rPr>
              <a:t>Atticus is “defending a Negro – his name is Tom Robinson…He’s a member of Calpurnia's church…She says they’re clean-living folks” (pg. 75)</a:t>
            </a:r>
          </a:p>
          <a:p>
            <a:r>
              <a:rPr lang="en-US" sz="2200" dirty="0" smtClean="0">
                <a:latin typeface="+mj-lt"/>
              </a:rPr>
              <a:t>Judge John Taylor assigned the case to him</a:t>
            </a:r>
          </a:p>
          <a:p>
            <a:r>
              <a:rPr lang="en-US" sz="2200" dirty="0" smtClean="0">
                <a:latin typeface="+mj-lt"/>
              </a:rPr>
              <a:t>Scout asks if Atticus is going to win it, and he replies, “No, honey.”</a:t>
            </a:r>
          </a:p>
          <a:p>
            <a:endParaRPr lang="en-US" sz="2200" dirty="0" smtClean="0">
              <a:latin typeface="+mj-lt"/>
            </a:endParaRPr>
          </a:p>
          <a:p>
            <a:r>
              <a:rPr lang="en-US" sz="2200" dirty="0" smtClean="0">
                <a:latin typeface="+mj-lt"/>
              </a:rPr>
              <a:t>Why would Atticus say no outright?  How much support will Atticus get from the community and his family?</a:t>
            </a:r>
          </a:p>
          <a:p>
            <a:pPr marL="0" indent="0">
              <a:buNone/>
            </a:pPr>
            <a:endParaRPr lang="en-US" sz="2200" dirty="0" smtClean="0">
              <a:latin typeface="+mj-lt"/>
            </a:endParaRPr>
          </a:p>
          <a:p>
            <a:pPr marL="0" indent="0">
              <a:buNone/>
            </a:pPr>
            <a:endParaRPr lang="en-US" sz="2200" dirty="0">
              <a:latin typeface="+mj-lt"/>
            </a:endParaRPr>
          </a:p>
        </p:txBody>
      </p:sp>
    </p:spTree>
    <p:extLst>
      <p:ext uri="{BB962C8B-B14F-4D97-AF65-F5344CB8AC3E}">
        <p14:creationId xmlns:p14="http://schemas.microsoft.com/office/powerpoint/2010/main" val="36219634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latin typeface="+mj-lt"/>
              </a:rPr>
              <a:t>Atticus’ Support?</a:t>
            </a:r>
            <a:endParaRPr lang="en-US" dirty="0">
              <a:latin typeface="+mj-lt"/>
            </a:endParaRPr>
          </a:p>
        </p:txBody>
      </p:sp>
      <p:sp>
        <p:nvSpPr>
          <p:cNvPr id="3" name="Content Placeholder 2"/>
          <p:cNvSpPr>
            <a:spLocks noGrp="1"/>
          </p:cNvSpPr>
          <p:nvPr>
            <p:ph idx="1"/>
          </p:nvPr>
        </p:nvSpPr>
        <p:spPr/>
        <p:txBody>
          <a:bodyPr>
            <a:normAutofit fontScale="85000" lnSpcReduction="20000"/>
          </a:bodyPr>
          <a:lstStyle/>
          <a:p>
            <a:r>
              <a:rPr lang="en-US" dirty="0" smtClean="0">
                <a:latin typeface="+mj-lt"/>
              </a:rPr>
              <a:t>The townspeople are </a:t>
            </a:r>
            <a:r>
              <a:rPr lang="en-US" b="1" dirty="0" smtClean="0">
                <a:latin typeface="+mj-lt"/>
              </a:rPr>
              <a:t>unwilling to limit their displays of anger </a:t>
            </a:r>
            <a:r>
              <a:rPr lang="en-US" dirty="0" smtClean="0">
                <a:latin typeface="+mj-lt"/>
              </a:rPr>
              <a:t>to Atticus; Scout and Jem become targets as well. </a:t>
            </a:r>
          </a:p>
          <a:p>
            <a:endParaRPr lang="en-US" dirty="0" smtClean="0">
              <a:latin typeface="+mj-lt"/>
            </a:endParaRPr>
          </a:p>
          <a:p>
            <a:r>
              <a:rPr lang="en-US" dirty="0" smtClean="0">
                <a:latin typeface="+mj-lt"/>
              </a:rPr>
              <a:t>The town of Maycomb, whose inhabitants have been presented so far in a </a:t>
            </a:r>
            <a:r>
              <a:rPr lang="en-US" b="1" dirty="0" smtClean="0">
                <a:latin typeface="+mj-lt"/>
              </a:rPr>
              <a:t>largely positive light, suddenly turn against the Finches</a:t>
            </a:r>
            <a:r>
              <a:rPr lang="en-US" dirty="0" smtClean="0">
                <a:latin typeface="+mj-lt"/>
              </a:rPr>
              <a:t>, as the ugly, </a:t>
            </a:r>
            <a:r>
              <a:rPr lang="en-US" b="1" dirty="0" smtClean="0">
                <a:latin typeface="+mj-lt"/>
              </a:rPr>
              <a:t>racist underbelly of Southern life exposes </a:t>
            </a:r>
            <a:r>
              <a:rPr lang="en-US" dirty="0" smtClean="0">
                <a:latin typeface="+mj-lt"/>
              </a:rPr>
              <a:t>itself. </a:t>
            </a:r>
          </a:p>
          <a:p>
            <a:endParaRPr lang="en-US" dirty="0" smtClean="0">
              <a:latin typeface="+mj-lt"/>
            </a:endParaRPr>
          </a:p>
          <a:p>
            <a:r>
              <a:rPr lang="en-US" dirty="0" smtClean="0">
                <a:latin typeface="+mj-lt"/>
              </a:rPr>
              <a:t>Even members of </a:t>
            </a:r>
            <a:r>
              <a:rPr lang="en-US" b="1" dirty="0" smtClean="0">
                <a:latin typeface="+mj-lt"/>
              </a:rPr>
              <a:t>Atticus’s own family—Alexandra and her obnoxious grandson—condemn his decision </a:t>
            </a:r>
            <a:r>
              <a:rPr lang="en-US" dirty="0" smtClean="0">
                <a:latin typeface="+mj-lt"/>
              </a:rPr>
              <a:t>to defend Tom Robinson. </a:t>
            </a:r>
            <a:endParaRPr lang="en-US" dirty="0">
              <a:latin typeface="+mj-lt"/>
            </a:endParaRPr>
          </a:p>
        </p:txBody>
      </p:sp>
    </p:spTree>
    <p:extLst>
      <p:ext uri="{BB962C8B-B14F-4D97-AF65-F5344CB8AC3E}">
        <p14:creationId xmlns:p14="http://schemas.microsoft.com/office/powerpoint/2010/main" val="2432695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92531" y="1295400"/>
            <a:ext cx="6248400" cy="4678204"/>
          </a:xfrm>
          <a:prstGeom prst="rect">
            <a:avLst/>
          </a:prstGeom>
          <a:noFill/>
        </p:spPr>
        <p:txBody>
          <a:bodyPr wrap="square" rtlCol="0">
            <a:spAutoFit/>
          </a:bodyPr>
          <a:lstStyle/>
          <a:p>
            <a:pPr marL="285750" indent="-285750">
              <a:buFont typeface="Arial" pitchFamily="34" charset="0"/>
              <a:buChar char="•"/>
            </a:pPr>
            <a:r>
              <a:rPr lang="en-US" sz="2800" b="1" dirty="0" smtClean="0">
                <a:latin typeface="Maiandra GD" panose="020E0502030308020204" pitchFamily="34" charset="0"/>
              </a:rPr>
              <a:t>Scout faces Cecil in the schoolyard and he says, “My folks said your daddy was a disgrace an’ that nigger </a:t>
            </a:r>
            <a:r>
              <a:rPr lang="en-US" sz="2800" b="1" dirty="0" err="1" smtClean="0">
                <a:latin typeface="Maiandra GD" panose="020E0502030308020204" pitchFamily="34" charset="0"/>
              </a:rPr>
              <a:t>oughta</a:t>
            </a:r>
            <a:r>
              <a:rPr lang="en-US" sz="2800" b="1" dirty="0" smtClean="0">
                <a:latin typeface="Maiandra GD" panose="020E0502030308020204" pitchFamily="34" charset="0"/>
              </a:rPr>
              <a:t> hang from the water-tank.” (page 76)</a:t>
            </a:r>
          </a:p>
          <a:p>
            <a:pPr marL="285750" indent="-285750">
              <a:buFont typeface="Arial" pitchFamily="34" charset="0"/>
              <a:buChar char="•"/>
            </a:pPr>
            <a:endParaRPr lang="en-US" sz="2800" dirty="0" smtClean="0">
              <a:latin typeface="Maiandra GD" panose="020E0502030308020204" pitchFamily="34" charset="0"/>
            </a:endParaRPr>
          </a:p>
          <a:p>
            <a:pPr marL="285750" indent="-285750">
              <a:buFont typeface="Arial" pitchFamily="34" charset="0"/>
              <a:buChar char="•"/>
            </a:pPr>
            <a:r>
              <a:rPr lang="en-US" sz="2800" dirty="0" smtClean="0">
                <a:latin typeface="Maiandra GD" panose="020E0502030308020204" pitchFamily="34" charset="0"/>
              </a:rPr>
              <a:t>Scout “dropped her fists.” </a:t>
            </a:r>
          </a:p>
          <a:p>
            <a:pPr marL="285750" indent="-285750">
              <a:buFont typeface="Arial" pitchFamily="34" charset="0"/>
              <a:buChar char="•"/>
            </a:pPr>
            <a:endParaRPr lang="en-US" sz="2800" dirty="0">
              <a:latin typeface="Maiandra GD" panose="020E0502030308020204" pitchFamily="34" charset="0"/>
            </a:endParaRPr>
          </a:p>
          <a:p>
            <a:pPr marL="285750" indent="-285750">
              <a:buFont typeface="Arial" pitchFamily="34" charset="0"/>
              <a:buChar char="•"/>
            </a:pPr>
            <a:r>
              <a:rPr lang="en-US" sz="2800" dirty="0" smtClean="0">
                <a:latin typeface="Maiandra GD" panose="020E0502030308020204" pitchFamily="34" charset="0"/>
              </a:rPr>
              <a:t>What does this tell us about Scout’s relationship with her father?</a:t>
            </a:r>
          </a:p>
          <a:p>
            <a:pPr marL="285750" indent="-285750">
              <a:buFont typeface="Arial" pitchFamily="34" charset="0"/>
              <a:buChar char="•"/>
            </a:pPr>
            <a:endParaRPr lang="en-US" dirty="0">
              <a:latin typeface="Maiandra GD" panose="020E0502030308020204" pitchFamily="34" charset="0"/>
            </a:endParaRPr>
          </a:p>
        </p:txBody>
      </p:sp>
    </p:spTree>
    <p:extLst>
      <p:ext uri="{BB962C8B-B14F-4D97-AF65-F5344CB8AC3E}">
        <p14:creationId xmlns:p14="http://schemas.microsoft.com/office/powerpoint/2010/main" val="130245947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Chapter 9</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dirty="0" smtClean="0">
                <a:solidFill>
                  <a:schemeClr val="tx1"/>
                </a:solidFill>
              </a:rPr>
              <a:t>Christmastime and Uncle Jack (Atticus’ brother) visits (kids like him)</a:t>
            </a:r>
          </a:p>
          <a:p>
            <a:r>
              <a:rPr lang="en-US" dirty="0" smtClean="0">
                <a:solidFill>
                  <a:schemeClr val="tx1"/>
                </a:solidFill>
              </a:rPr>
              <a:t>Uncle Jack told Scout not to swear unless used at a necessary time</a:t>
            </a:r>
          </a:p>
          <a:p>
            <a:r>
              <a:rPr lang="en-US" dirty="0" smtClean="0">
                <a:solidFill>
                  <a:schemeClr val="tx1"/>
                </a:solidFill>
              </a:rPr>
              <a:t>Go to Finch’s Landing on Christmas Day</a:t>
            </a:r>
          </a:p>
          <a:p>
            <a:r>
              <a:rPr lang="en-US" dirty="0" smtClean="0">
                <a:solidFill>
                  <a:schemeClr val="tx1"/>
                </a:solidFill>
              </a:rPr>
              <a:t>Aunt Alexandra (married to Uncle Jimmy), had a son named Henry, who had a boy named Francis (8 years old and is “boring”)</a:t>
            </a:r>
            <a:endParaRPr lang="en-US" dirty="0">
              <a:solidFill>
                <a:schemeClr val="tx1"/>
              </a:solidFill>
            </a:endParaRPr>
          </a:p>
        </p:txBody>
      </p:sp>
    </p:spTree>
    <p:extLst>
      <p:ext uri="{BB962C8B-B14F-4D97-AF65-F5344CB8AC3E}">
        <p14:creationId xmlns:p14="http://schemas.microsoft.com/office/powerpoint/2010/main" val="28363294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457200"/>
            <a:ext cx="6858000" cy="5693866"/>
          </a:xfrm>
          <a:prstGeom prst="rect">
            <a:avLst/>
          </a:prstGeom>
          <a:noFill/>
        </p:spPr>
        <p:txBody>
          <a:bodyPr wrap="square" rtlCol="0">
            <a:spAutoFit/>
          </a:bodyPr>
          <a:lstStyle/>
          <a:p>
            <a:pPr marL="285750" indent="-285750">
              <a:buFont typeface="Arial" pitchFamily="34" charset="0"/>
              <a:buChar char="•"/>
            </a:pPr>
            <a:r>
              <a:rPr lang="en-US" sz="2600" dirty="0" smtClean="0">
                <a:latin typeface="Maiandra GD" panose="020E0502030308020204" pitchFamily="34" charset="0"/>
              </a:rPr>
              <a:t>Aunt Alexandra is another </a:t>
            </a:r>
            <a:r>
              <a:rPr lang="en-US" sz="2600" b="1" dirty="0" smtClean="0">
                <a:latin typeface="Maiandra GD" panose="020E0502030308020204" pitchFamily="34" charset="0"/>
              </a:rPr>
              <a:t>maternal figure </a:t>
            </a:r>
            <a:r>
              <a:rPr lang="en-US" sz="2600" dirty="0" smtClean="0">
                <a:latin typeface="Maiandra GD" panose="020E0502030308020204" pitchFamily="34" charset="0"/>
              </a:rPr>
              <a:t>for Scout.  </a:t>
            </a:r>
          </a:p>
          <a:p>
            <a:pPr marL="285750" indent="-285750">
              <a:buFont typeface="Arial" pitchFamily="34" charset="0"/>
              <a:buChar char="•"/>
            </a:pPr>
            <a:r>
              <a:rPr lang="en-US" sz="2600" dirty="0" smtClean="0">
                <a:latin typeface="Maiandra GD" panose="020E0502030308020204" pitchFamily="34" charset="0"/>
              </a:rPr>
              <a:t>Aunt Alexandra “was fanatical on the subject of [Scout’s] attire.  </a:t>
            </a:r>
            <a:r>
              <a:rPr lang="en-US" sz="2600" b="1" dirty="0" smtClean="0">
                <a:latin typeface="Maiandra GD" panose="020E0502030308020204" pitchFamily="34" charset="0"/>
              </a:rPr>
              <a:t>[Scout] could not possibly hope to be a lady if [she] wore breeches</a:t>
            </a:r>
            <a:r>
              <a:rPr lang="en-US" sz="2600" dirty="0" smtClean="0">
                <a:latin typeface="Maiandra GD" panose="020E0502030308020204" pitchFamily="34" charset="0"/>
              </a:rPr>
              <a:t>…Aunt Alexandra’s vision [consisted of] </a:t>
            </a:r>
            <a:r>
              <a:rPr lang="en-US" sz="2600" b="1" dirty="0" smtClean="0">
                <a:latin typeface="Maiandra GD" panose="020E0502030308020204" pitchFamily="34" charset="0"/>
              </a:rPr>
              <a:t>playing with small stoves, tea sets, and wearing a Add-A-Pearl necklace</a:t>
            </a:r>
            <a:r>
              <a:rPr lang="en-US" sz="2600" dirty="0" smtClean="0">
                <a:latin typeface="Maiandra GD" panose="020E0502030308020204" pitchFamily="34" charset="0"/>
              </a:rPr>
              <a:t>.” (pg. 81)</a:t>
            </a:r>
          </a:p>
          <a:p>
            <a:pPr marL="285750" indent="-285750">
              <a:buFont typeface="Arial" pitchFamily="34" charset="0"/>
              <a:buChar char="•"/>
            </a:pPr>
            <a:endParaRPr lang="en-US" sz="2600" dirty="0" smtClean="0">
              <a:latin typeface="Maiandra GD" panose="020E0502030308020204" pitchFamily="34" charset="0"/>
            </a:endParaRPr>
          </a:p>
          <a:p>
            <a:pPr marL="285750" indent="-285750">
              <a:buFont typeface="Arial" pitchFamily="34" charset="0"/>
              <a:buChar char="•"/>
            </a:pPr>
            <a:r>
              <a:rPr lang="en-US" sz="2600" dirty="0" smtClean="0">
                <a:latin typeface="Maiandra GD" panose="020E0502030308020204" pitchFamily="34" charset="0"/>
              </a:rPr>
              <a:t>What are our feelings towards Aunt Alexandra?</a:t>
            </a:r>
          </a:p>
          <a:p>
            <a:pPr marL="285750" indent="-285750">
              <a:buFont typeface="Arial" pitchFamily="34" charset="0"/>
              <a:buChar char="•"/>
            </a:pPr>
            <a:r>
              <a:rPr lang="en-US" sz="2600" dirty="0" smtClean="0">
                <a:latin typeface="Maiandra GD" panose="020E0502030308020204" pitchFamily="34" charset="0"/>
              </a:rPr>
              <a:t>Compare her to Miss Maudie</a:t>
            </a:r>
            <a:r>
              <a:rPr lang="en-US" sz="2600" dirty="0">
                <a:latin typeface="Maiandra GD" panose="020E0502030308020204" pitchFamily="34" charset="0"/>
              </a:rPr>
              <a:t> </a:t>
            </a:r>
          </a:p>
          <a:p>
            <a:pPr marL="285750" indent="-285750">
              <a:buFont typeface="Arial" pitchFamily="34" charset="0"/>
              <a:buChar char="•"/>
            </a:pPr>
            <a:r>
              <a:rPr lang="en-US" sz="2600" dirty="0" smtClean="0">
                <a:latin typeface="Maiandra GD" panose="020E0502030308020204" pitchFamily="34" charset="0"/>
              </a:rPr>
              <a:t>Compare her to Uncle Jack</a:t>
            </a:r>
          </a:p>
        </p:txBody>
      </p:sp>
    </p:spTree>
    <p:extLst>
      <p:ext uri="{BB962C8B-B14F-4D97-AF65-F5344CB8AC3E}">
        <p14:creationId xmlns:p14="http://schemas.microsoft.com/office/powerpoint/2010/main" val="31970864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Chapter  9</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dirty="0" smtClean="0">
                <a:solidFill>
                  <a:schemeClr val="tx1"/>
                </a:solidFill>
              </a:rPr>
              <a:t>Francis calls Dill down</a:t>
            </a:r>
          </a:p>
          <a:p>
            <a:r>
              <a:rPr lang="en-US" dirty="0" smtClean="0">
                <a:solidFill>
                  <a:schemeClr val="tx1"/>
                </a:solidFill>
              </a:rPr>
              <a:t>Says “he just </a:t>
            </a:r>
            <a:r>
              <a:rPr lang="en-US" b="1" dirty="0" smtClean="0">
                <a:solidFill>
                  <a:schemeClr val="tx1"/>
                </a:solidFill>
              </a:rPr>
              <a:t>gets passed around from relative to relative</a:t>
            </a:r>
            <a:r>
              <a:rPr lang="en-US" dirty="0" smtClean="0">
                <a:solidFill>
                  <a:schemeClr val="tx1"/>
                </a:solidFill>
              </a:rPr>
              <a:t>, and Miss Rachel keeps him every summer” (pg. 82)</a:t>
            </a:r>
          </a:p>
          <a:p>
            <a:endParaRPr lang="en-US" dirty="0" smtClean="0">
              <a:solidFill>
                <a:schemeClr val="tx1"/>
              </a:solidFill>
            </a:endParaRPr>
          </a:p>
          <a:p>
            <a:r>
              <a:rPr lang="en-US" dirty="0" smtClean="0">
                <a:solidFill>
                  <a:schemeClr val="tx1"/>
                </a:solidFill>
              </a:rPr>
              <a:t>What has Dill said about his father in previous chapters?  Why do you think he lies about his family?</a:t>
            </a:r>
            <a:endParaRPr lang="en-US" dirty="0">
              <a:solidFill>
                <a:schemeClr val="tx1"/>
              </a:solidFill>
            </a:endParaRPr>
          </a:p>
        </p:txBody>
      </p:sp>
    </p:spTree>
    <p:extLst>
      <p:ext uri="{BB962C8B-B14F-4D97-AF65-F5344CB8AC3E}">
        <p14:creationId xmlns:p14="http://schemas.microsoft.com/office/powerpoint/2010/main" val="26028864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990600"/>
            <a:ext cx="6019800" cy="4770537"/>
          </a:xfrm>
          <a:prstGeom prst="rect">
            <a:avLst/>
          </a:prstGeom>
          <a:noFill/>
        </p:spPr>
        <p:txBody>
          <a:bodyPr wrap="square" rtlCol="0">
            <a:spAutoFit/>
          </a:bodyPr>
          <a:lstStyle/>
          <a:p>
            <a:pPr marL="342900" indent="-342900">
              <a:buFont typeface="Arial" pitchFamily="34" charset="0"/>
              <a:buChar char="•"/>
            </a:pPr>
            <a:r>
              <a:rPr lang="en-US" sz="2800" dirty="0" smtClean="0">
                <a:latin typeface="Maiandra GD" panose="020E0502030308020204" pitchFamily="34" charset="0"/>
              </a:rPr>
              <a:t>Francis says that Alexandra (his grandma) “says it’s bad enough [Atticus] lets you all run wild, but now he’s turned out a nigger-lover we’ll never be able to walk the streets of Maycomb again.  </a:t>
            </a:r>
            <a:r>
              <a:rPr lang="en-US" sz="2800" b="1" dirty="0" smtClean="0">
                <a:latin typeface="Maiandra GD" panose="020E0502030308020204" pitchFamily="34" charset="0"/>
              </a:rPr>
              <a:t>He’s </a:t>
            </a:r>
            <a:r>
              <a:rPr lang="en-US" sz="2800" b="1" dirty="0" err="1" smtClean="0">
                <a:latin typeface="Maiandra GD" panose="020E0502030308020204" pitchFamily="34" charset="0"/>
              </a:rPr>
              <a:t>ruinin</a:t>
            </a:r>
            <a:r>
              <a:rPr lang="en-US" sz="2800" b="1" dirty="0" smtClean="0">
                <a:latin typeface="Maiandra GD" panose="020E0502030308020204" pitchFamily="34" charset="0"/>
              </a:rPr>
              <a:t>’ the family, and that’s what he’s </a:t>
            </a:r>
            <a:r>
              <a:rPr lang="en-US" sz="2800" b="1" dirty="0" err="1" smtClean="0">
                <a:latin typeface="Maiandra GD" panose="020E0502030308020204" pitchFamily="34" charset="0"/>
              </a:rPr>
              <a:t>doin</a:t>
            </a:r>
            <a:r>
              <a:rPr lang="en-US" sz="2800" b="1" dirty="0" smtClean="0">
                <a:latin typeface="Maiandra GD" panose="020E0502030308020204" pitchFamily="34" charset="0"/>
              </a:rPr>
              <a:t>’.” </a:t>
            </a:r>
            <a:r>
              <a:rPr lang="en-US" sz="2800" dirty="0" smtClean="0">
                <a:latin typeface="Maiandra GD" panose="020E0502030308020204" pitchFamily="34" charset="0"/>
              </a:rPr>
              <a:t>(pg. 85)</a:t>
            </a:r>
          </a:p>
          <a:p>
            <a:pPr marL="342900" indent="-342900">
              <a:buFont typeface="Arial" pitchFamily="34" charset="0"/>
              <a:buChar char="•"/>
            </a:pPr>
            <a:endParaRPr lang="en-US" sz="2800" dirty="0">
              <a:latin typeface="Maiandra GD" panose="020E0502030308020204" pitchFamily="34" charset="0"/>
            </a:endParaRPr>
          </a:p>
          <a:p>
            <a:pPr marL="342900" indent="-342900">
              <a:buFont typeface="Arial" pitchFamily="34" charset="0"/>
              <a:buChar char="•"/>
            </a:pPr>
            <a:r>
              <a:rPr lang="en-US" sz="2800" dirty="0" smtClean="0">
                <a:latin typeface="Maiandra GD" panose="020E0502030308020204" pitchFamily="34" charset="0"/>
              </a:rPr>
              <a:t>Southern feelings emerging?</a:t>
            </a:r>
          </a:p>
          <a:p>
            <a:pPr marL="342900" indent="-342900">
              <a:buFont typeface="Arial" pitchFamily="34" charset="0"/>
              <a:buChar char="•"/>
            </a:pPr>
            <a:endParaRPr lang="en-US" sz="2400" dirty="0">
              <a:latin typeface="+mj-lt"/>
            </a:endParaRPr>
          </a:p>
        </p:txBody>
      </p:sp>
    </p:spTree>
    <p:extLst>
      <p:ext uri="{BB962C8B-B14F-4D97-AF65-F5344CB8AC3E}">
        <p14:creationId xmlns:p14="http://schemas.microsoft.com/office/powerpoint/2010/main" val="12716910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Chapter 9</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sz="3200" dirty="0" smtClean="0">
                <a:solidFill>
                  <a:schemeClr val="tx1"/>
                </a:solidFill>
              </a:rPr>
              <a:t>Beats him up</a:t>
            </a:r>
          </a:p>
          <a:p>
            <a:r>
              <a:rPr lang="en-US" sz="3200" dirty="0" smtClean="0">
                <a:solidFill>
                  <a:schemeClr val="tx1"/>
                </a:solidFill>
              </a:rPr>
              <a:t>Gets spanked by Uncle Jack for swearing</a:t>
            </a:r>
          </a:p>
          <a:p>
            <a:r>
              <a:rPr lang="en-US" sz="3200" dirty="0" smtClean="0">
                <a:solidFill>
                  <a:schemeClr val="tx1"/>
                </a:solidFill>
              </a:rPr>
              <a:t>Mad at Uncle Jack, because he never listened to her side of story</a:t>
            </a:r>
          </a:p>
          <a:p>
            <a:r>
              <a:rPr lang="en-US" sz="3200" dirty="0" smtClean="0">
                <a:solidFill>
                  <a:schemeClr val="tx1"/>
                </a:solidFill>
              </a:rPr>
              <a:t>Talk it out, and Uncle Jack gets mad at Francis</a:t>
            </a:r>
          </a:p>
          <a:p>
            <a:r>
              <a:rPr lang="en-US" sz="3200" dirty="0" smtClean="0">
                <a:solidFill>
                  <a:schemeClr val="tx1"/>
                </a:solidFill>
              </a:rPr>
              <a:t>Later, Scout overhears Atticus and Jack talking about children</a:t>
            </a:r>
          </a:p>
        </p:txBody>
      </p:sp>
    </p:spTree>
    <p:extLst>
      <p:ext uri="{BB962C8B-B14F-4D97-AF65-F5344CB8AC3E}">
        <p14:creationId xmlns:p14="http://schemas.microsoft.com/office/powerpoint/2010/main" val="245233478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67000" y="990600"/>
            <a:ext cx="5791200" cy="4462760"/>
          </a:xfrm>
          <a:prstGeom prst="rect">
            <a:avLst/>
          </a:prstGeom>
          <a:noFill/>
        </p:spPr>
        <p:txBody>
          <a:bodyPr wrap="square" rtlCol="0">
            <a:spAutoFit/>
          </a:bodyPr>
          <a:lstStyle/>
          <a:p>
            <a:pPr marL="342900" indent="-342900">
              <a:buFont typeface="Arial" pitchFamily="34" charset="0"/>
              <a:buChar char="•"/>
            </a:pPr>
            <a:r>
              <a:rPr lang="en-US" sz="2600" dirty="0" smtClean="0">
                <a:latin typeface="Maiandra GD" panose="020E0502030308020204" pitchFamily="34" charset="0"/>
              </a:rPr>
              <a:t>“</a:t>
            </a:r>
            <a:r>
              <a:rPr lang="en-US" sz="2600" b="1" dirty="0" smtClean="0">
                <a:latin typeface="Maiandra GD" panose="020E0502030308020204" pitchFamily="34" charset="0"/>
              </a:rPr>
              <a:t>When a child asks you something, answer him</a:t>
            </a:r>
            <a:r>
              <a:rPr lang="en-US" sz="2600" dirty="0" smtClean="0">
                <a:latin typeface="Maiandra GD" panose="020E0502030308020204" pitchFamily="34" charset="0"/>
              </a:rPr>
              <a:t>, for goodness’ sake.  But don’t make a production of it.  Children are children, but they can spot an evasion quicker than adults, and evasion simply muddles ‘</a:t>
            </a:r>
            <a:r>
              <a:rPr lang="en-US" sz="2600" dirty="0" err="1" smtClean="0">
                <a:latin typeface="Maiandra GD" panose="020E0502030308020204" pitchFamily="34" charset="0"/>
              </a:rPr>
              <a:t>em</a:t>
            </a:r>
            <a:r>
              <a:rPr lang="en-US" sz="2600" dirty="0" smtClean="0">
                <a:latin typeface="Maiandra GD" panose="020E0502030308020204" pitchFamily="34" charset="0"/>
              </a:rPr>
              <a:t>.” pg. 87</a:t>
            </a:r>
          </a:p>
          <a:p>
            <a:pPr marL="342900" indent="-342900">
              <a:buFont typeface="Arial" pitchFamily="34" charset="0"/>
              <a:buChar char="•"/>
            </a:pPr>
            <a:endParaRPr lang="en-US" sz="2600" dirty="0">
              <a:latin typeface="Maiandra GD" panose="020E0502030308020204" pitchFamily="34" charset="0"/>
            </a:endParaRPr>
          </a:p>
          <a:p>
            <a:pPr marL="342900" indent="-342900">
              <a:buFont typeface="Arial" pitchFamily="34" charset="0"/>
              <a:buChar char="•"/>
            </a:pPr>
            <a:r>
              <a:rPr lang="en-US" sz="2600" dirty="0" smtClean="0">
                <a:latin typeface="Maiandra GD" panose="020E0502030308020204" pitchFamily="34" charset="0"/>
              </a:rPr>
              <a:t>What does this statement tell us about Atticus?</a:t>
            </a:r>
          </a:p>
          <a:p>
            <a:pPr marL="342900" indent="-342900">
              <a:buFont typeface="Arial" pitchFamily="34" charset="0"/>
              <a:buChar char="•"/>
            </a:pPr>
            <a:endParaRPr lang="en-US" sz="2400" dirty="0">
              <a:latin typeface="+mj-lt"/>
            </a:endParaRPr>
          </a:p>
        </p:txBody>
      </p:sp>
    </p:spTree>
    <p:extLst>
      <p:ext uri="{BB962C8B-B14F-4D97-AF65-F5344CB8AC3E}">
        <p14:creationId xmlns:p14="http://schemas.microsoft.com/office/powerpoint/2010/main" val="44001460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67000" y="1219200"/>
            <a:ext cx="5715000" cy="4154984"/>
          </a:xfrm>
          <a:prstGeom prst="rect">
            <a:avLst/>
          </a:prstGeom>
          <a:noFill/>
        </p:spPr>
        <p:txBody>
          <a:bodyPr wrap="square" rtlCol="0">
            <a:spAutoFit/>
          </a:bodyPr>
          <a:lstStyle/>
          <a:p>
            <a:pPr marL="342900" lvl="0" indent="-342900">
              <a:buFont typeface="Arial" pitchFamily="34" charset="0"/>
              <a:buChar char="•"/>
            </a:pPr>
            <a:r>
              <a:rPr lang="en-US" sz="2400" dirty="0">
                <a:solidFill>
                  <a:prstClr val="black"/>
                </a:solidFill>
                <a:latin typeface="Maiandra GD" panose="020E0502030308020204" pitchFamily="34" charset="0"/>
              </a:rPr>
              <a:t>He further says that “Scout’s got to learn to keep her head and learn soon, with what’s in store for her these next few months.  She’s coming along, though.  Jem’s </a:t>
            </a:r>
            <a:r>
              <a:rPr lang="en-US" sz="2400" b="1" dirty="0">
                <a:solidFill>
                  <a:prstClr val="black"/>
                </a:solidFill>
                <a:latin typeface="Maiandra GD" panose="020E0502030308020204" pitchFamily="34" charset="0"/>
              </a:rPr>
              <a:t>getting older and she follows his example…All she needs is assistance sometimes.” pg. </a:t>
            </a:r>
            <a:r>
              <a:rPr lang="en-US" sz="2400" b="1" dirty="0" smtClean="0">
                <a:solidFill>
                  <a:prstClr val="black"/>
                </a:solidFill>
                <a:latin typeface="Maiandra GD" panose="020E0502030308020204" pitchFamily="34" charset="0"/>
              </a:rPr>
              <a:t>88</a:t>
            </a:r>
          </a:p>
          <a:p>
            <a:pPr marL="342900" lvl="0" indent="-342900">
              <a:buFont typeface="Arial" pitchFamily="34" charset="0"/>
              <a:buChar char="•"/>
            </a:pPr>
            <a:endParaRPr lang="en-US" sz="2400" dirty="0">
              <a:solidFill>
                <a:prstClr val="black"/>
              </a:solidFill>
              <a:latin typeface="Maiandra GD" panose="020E0502030308020204" pitchFamily="34" charset="0"/>
            </a:endParaRPr>
          </a:p>
          <a:p>
            <a:pPr marL="342900" lvl="0" indent="-342900">
              <a:buFont typeface="Arial" pitchFamily="34" charset="0"/>
              <a:buChar char="•"/>
            </a:pPr>
            <a:endParaRPr lang="en-US" sz="2400" dirty="0" smtClean="0">
              <a:solidFill>
                <a:prstClr val="black"/>
              </a:solidFill>
              <a:latin typeface="Maiandra GD" panose="020E0502030308020204" pitchFamily="34" charset="0"/>
            </a:endParaRPr>
          </a:p>
          <a:p>
            <a:pPr marL="342900" lvl="0" indent="-342900">
              <a:buFont typeface="Arial" pitchFamily="34" charset="0"/>
              <a:buChar char="•"/>
            </a:pPr>
            <a:r>
              <a:rPr lang="en-US" sz="2400" dirty="0" smtClean="0">
                <a:solidFill>
                  <a:prstClr val="black"/>
                </a:solidFill>
                <a:latin typeface="Maiandra GD" panose="020E0502030308020204" pitchFamily="34" charset="0"/>
              </a:rPr>
              <a:t>What does this statement say about Scout?</a:t>
            </a:r>
            <a:endParaRPr lang="en-US" sz="2400" dirty="0">
              <a:solidFill>
                <a:prstClr val="black"/>
              </a:solidFill>
              <a:latin typeface="Maiandra GD" panose="020E0502030308020204" pitchFamily="34" charset="0"/>
            </a:endParaRPr>
          </a:p>
        </p:txBody>
      </p:sp>
    </p:spTree>
    <p:extLst>
      <p:ext uri="{BB962C8B-B14F-4D97-AF65-F5344CB8AC3E}">
        <p14:creationId xmlns:p14="http://schemas.microsoft.com/office/powerpoint/2010/main" val="25670799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609600"/>
            <a:ext cx="2108269" cy="646331"/>
          </a:xfrm>
          <a:prstGeom prst="rect">
            <a:avLst/>
          </a:prstGeom>
        </p:spPr>
        <p:txBody>
          <a:bodyPr wrap="none">
            <a:spAutoFit/>
          </a:bodyPr>
          <a:lstStyle/>
          <a:p>
            <a:r>
              <a:rPr lang="en-US" sz="3600" b="1" dirty="0">
                <a:latin typeface="Maiandra GD" panose="020E0502030308020204" pitchFamily="34" charset="0"/>
              </a:rPr>
              <a:t>Chapter 1</a:t>
            </a:r>
          </a:p>
        </p:txBody>
      </p:sp>
      <p:sp>
        <p:nvSpPr>
          <p:cNvPr id="3" name="Rectangle 2"/>
          <p:cNvSpPr/>
          <p:nvPr/>
        </p:nvSpPr>
        <p:spPr>
          <a:xfrm>
            <a:off x="3352800" y="838200"/>
            <a:ext cx="5334000" cy="5693866"/>
          </a:xfrm>
          <a:prstGeom prst="rect">
            <a:avLst/>
          </a:prstGeom>
        </p:spPr>
        <p:txBody>
          <a:bodyPr wrap="square">
            <a:spAutoFit/>
          </a:bodyPr>
          <a:lstStyle/>
          <a:p>
            <a:r>
              <a:rPr lang="en-US" sz="2000" dirty="0">
                <a:latin typeface="Maiandra GD" panose="020E0502030308020204" pitchFamily="34" charset="0"/>
                <a:ea typeface="Calibri"/>
                <a:cs typeface="Times New Roman"/>
              </a:rPr>
              <a:t>“Maycomb was an old town, but it was a tired old town when I first knew it. In rainy weather the streets turned to red slop </a:t>
            </a:r>
            <a:r>
              <a:rPr lang="en-US" sz="2000" dirty="0" smtClean="0">
                <a:latin typeface="Maiandra GD" panose="020E0502030308020204" pitchFamily="34" charset="0"/>
                <a:ea typeface="Calibri"/>
                <a:cs typeface="Times New Roman"/>
              </a:rPr>
              <a:t>. </a:t>
            </a:r>
            <a:r>
              <a:rPr lang="en-US" sz="2000" dirty="0">
                <a:latin typeface="Maiandra GD" panose="020E0502030308020204" pitchFamily="34" charset="0"/>
                <a:ea typeface="Calibri"/>
                <a:cs typeface="Times New Roman"/>
              </a:rPr>
              <a:t>. . bony mules hitched to Hoover carts flicked flies in the sweltering shade of the live oaks on the square. Men’s stiff collars wilted by nine in the morning. Ladies bathed before noon, after their three-o’clock naps, and by nightfall were like soft teacakes with frostings of sweat and sweet talcum. . . . There was no hurry, for there was nowhere to go, nothing to buy and no money to buy it with, nothing to see outside the boundaries of Maycomb County. But it was a time of vague optimism for some of the people: Maycomb County had recently been told that it had nothing to fear but fear itself</a:t>
            </a:r>
            <a:r>
              <a:rPr lang="en-US" sz="2000" dirty="0" smtClean="0">
                <a:latin typeface="Maiandra GD" panose="020E0502030308020204" pitchFamily="34" charset="0"/>
                <a:ea typeface="Calibri"/>
                <a:cs typeface="Times New Roman"/>
              </a:rPr>
              <a:t>.”</a:t>
            </a:r>
          </a:p>
          <a:p>
            <a:pPr algn="r"/>
            <a:r>
              <a:rPr lang="en-US" sz="2000" dirty="0" smtClean="0">
                <a:latin typeface="Maiandra GD" panose="020E0502030308020204" pitchFamily="34" charset="0"/>
                <a:ea typeface="Calibri"/>
                <a:cs typeface="Times New Roman"/>
              </a:rPr>
              <a:t>Page 5</a:t>
            </a:r>
            <a:endParaRPr lang="en-US" sz="2000" dirty="0">
              <a:latin typeface="Maiandra GD" panose="020E0502030308020204" pitchFamily="34" charset="0"/>
              <a:ea typeface="Calibri"/>
              <a:cs typeface="Times New Roman"/>
            </a:endParaRPr>
          </a:p>
        </p:txBody>
      </p:sp>
    </p:spTree>
    <p:extLst>
      <p:ext uri="{BB962C8B-B14F-4D97-AF65-F5344CB8AC3E}">
        <p14:creationId xmlns:p14="http://schemas.microsoft.com/office/powerpoint/2010/main" val="176101523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Chapter 10</a:t>
            </a:r>
            <a:endParaRPr lang="en-US" dirty="0">
              <a:solidFill>
                <a:schemeClr val="tx1"/>
              </a:solidFill>
            </a:endParaRPr>
          </a:p>
        </p:txBody>
      </p:sp>
      <p:sp>
        <p:nvSpPr>
          <p:cNvPr id="3" name="Content Placeholder 2"/>
          <p:cNvSpPr>
            <a:spLocks noGrp="1"/>
          </p:cNvSpPr>
          <p:nvPr>
            <p:ph idx="1"/>
          </p:nvPr>
        </p:nvSpPr>
        <p:spPr/>
        <p:txBody>
          <a:bodyPr>
            <a:normAutofit fontScale="70000" lnSpcReduction="20000"/>
          </a:bodyPr>
          <a:lstStyle/>
          <a:p>
            <a:pPr marL="0" indent="0">
              <a:buNone/>
            </a:pPr>
            <a:r>
              <a:rPr lang="en-US" sz="3200" b="1" dirty="0" smtClean="0">
                <a:solidFill>
                  <a:schemeClr val="tx1"/>
                </a:solidFill>
              </a:rPr>
              <a:t>New character:</a:t>
            </a:r>
          </a:p>
          <a:p>
            <a:r>
              <a:rPr lang="en-US" sz="3200" dirty="0" smtClean="0">
                <a:solidFill>
                  <a:schemeClr val="tx1"/>
                </a:solidFill>
              </a:rPr>
              <a:t>Heck Tate (Maycomb’s sheriff)</a:t>
            </a:r>
          </a:p>
          <a:p>
            <a:endParaRPr lang="en-US" sz="3200" dirty="0" smtClean="0">
              <a:solidFill>
                <a:schemeClr val="tx1"/>
              </a:solidFill>
            </a:endParaRPr>
          </a:p>
          <a:p>
            <a:r>
              <a:rPr lang="en-US" sz="3200" dirty="0" smtClean="0">
                <a:solidFill>
                  <a:schemeClr val="tx1"/>
                </a:solidFill>
              </a:rPr>
              <a:t>Atticus older than other fathers (reads rather than goes hunting or fishing)</a:t>
            </a:r>
          </a:p>
          <a:p>
            <a:r>
              <a:rPr lang="en-US" sz="3200" dirty="0" smtClean="0">
                <a:solidFill>
                  <a:schemeClr val="tx1"/>
                </a:solidFill>
              </a:rPr>
              <a:t>Got air rifles</a:t>
            </a:r>
          </a:p>
          <a:p>
            <a:r>
              <a:rPr lang="en-US" sz="3200" dirty="0" smtClean="0">
                <a:solidFill>
                  <a:schemeClr val="tx1"/>
                </a:solidFill>
              </a:rPr>
              <a:t>Atticus tells them to shoot tin cans, but he knows they will go for birds, so shoot all the blue jays you want, but …</a:t>
            </a:r>
          </a:p>
          <a:p>
            <a:pPr marL="0" lvl="0" indent="0">
              <a:buNone/>
            </a:pPr>
            <a:r>
              <a:rPr lang="en-US" sz="2600" dirty="0" smtClean="0">
                <a:solidFill>
                  <a:schemeClr val="tx1"/>
                </a:solidFill>
              </a:rPr>
              <a:t>	“…</a:t>
            </a:r>
            <a:r>
              <a:rPr lang="en-US" sz="2600" b="1" dirty="0" smtClean="0">
                <a:solidFill>
                  <a:schemeClr val="tx1"/>
                </a:solidFill>
              </a:rPr>
              <a:t>Remember it’s a sin to kill a mockingbird</a:t>
            </a:r>
            <a:r>
              <a:rPr lang="en-US" sz="2600" dirty="0" smtClean="0">
                <a:solidFill>
                  <a:schemeClr val="tx1"/>
                </a:solidFill>
              </a:rPr>
              <a:t>.” </a:t>
            </a:r>
          </a:p>
          <a:p>
            <a:pPr marL="0" lvl="0" indent="0">
              <a:buNone/>
            </a:pPr>
            <a:r>
              <a:rPr lang="en-US" sz="2600" dirty="0" smtClean="0">
                <a:solidFill>
                  <a:schemeClr val="tx1"/>
                </a:solidFill>
              </a:rPr>
              <a:t>	 That was the only time I ever heard Atticus say it was a sin to do something, and I asked Miss Maudie about it.</a:t>
            </a:r>
          </a:p>
          <a:p>
            <a:pPr marL="0" lvl="0" indent="0">
              <a:buNone/>
            </a:pPr>
            <a:r>
              <a:rPr lang="en-US" sz="2600" dirty="0" smtClean="0">
                <a:solidFill>
                  <a:schemeClr val="tx1"/>
                </a:solidFill>
              </a:rPr>
              <a:t>	“Your father’s right,” [Miss Maudie] said.  “</a:t>
            </a:r>
            <a:r>
              <a:rPr lang="en-US" sz="2600" b="1" dirty="0" smtClean="0">
                <a:solidFill>
                  <a:schemeClr val="tx1"/>
                </a:solidFill>
              </a:rPr>
              <a:t>Mockingbirds don’t do one thing but make music for us to enjoy…but sing their hearts out for us.  That’s why it’s a sin to kill a mockingbird.” (pg. 90)</a:t>
            </a:r>
          </a:p>
          <a:p>
            <a:endParaRPr lang="en-US" sz="3200" dirty="0" smtClean="0">
              <a:latin typeface="+mj-lt"/>
            </a:endParaRPr>
          </a:p>
        </p:txBody>
      </p:sp>
    </p:spTree>
    <p:extLst>
      <p:ext uri="{BB962C8B-B14F-4D97-AF65-F5344CB8AC3E}">
        <p14:creationId xmlns:p14="http://schemas.microsoft.com/office/powerpoint/2010/main" val="221376627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667000" y="914400"/>
            <a:ext cx="5638800" cy="4267200"/>
          </a:xfrm>
        </p:spPr>
        <p:txBody>
          <a:bodyPr>
            <a:noAutofit/>
          </a:bodyPr>
          <a:lstStyle/>
          <a:p>
            <a:pPr algn="ctr"/>
            <a:r>
              <a:rPr lang="en-US" sz="3200" dirty="0" smtClean="0">
                <a:solidFill>
                  <a:schemeClr val="tx1"/>
                </a:solidFill>
                <a:effectLst/>
              </a:rPr>
              <a:t>Just as mockingbirds do not harm people but only “sing their hearts out for us,” Boo does not harm anyone; instead, he leaves Jem and Scout presents and covers Scout with a blanket during the fire.</a:t>
            </a:r>
            <a:endParaRPr lang="en-US" sz="3200" dirty="0">
              <a:solidFill>
                <a:schemeClr val="tx1"/>
              </a:solidFill>
              <a:effectLst/>
            </a:endParaRPr>
          </a:p>
        </p:txBody>
      </p:sp>
    </p:spTree>
    <p:extLst>
      <p:ext uri="{BB962C8B-B14F-4D97-AF65-F5344CB8AC3E}">
        <p14:creationId xmlns:p14="http://schemas.microsoft.com/office/powerpoint/2010/main" val="39304969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rPr>
              <a:t>Continuation of Chapter 10</a:t>
            </a:r>
            <a:endParaRPr lang="en-US" dirty="0">
              <a:solidFill>
                <a:schemeClr val="tx1"/>
              </a:solidFill>
            </a:endParaRPr>
          </a:p>
        </p:txBody>
      </p:sp>
      <p:sp>
        <p:nvSpPr>
          <p:cNvPr id="3" name="Content Placeholder 2"/>
          <p:cNvSpPr>
            <a:spLocks noGrp="1"/>
          </p:cNvSpPr>
          <p:nvPr>
            <p:ph idx="1"/>
          </p:nvPr>
        </p:nvSpPr>
        <p:spPr/>
        <p:txBody>
          <a:bodyPr>
            <a:normAutofit/>
          </a:bodyPr>
          <a:lstStyle/>
          <a:p>
            <a:pPr lvl="0"/>
            <a:r>
              <a:rPr lang="en-US" sz="2600" dirty="0" smtClean="0">
                <a:solidFill>
                  <a:schemeClr val="tx1"/>
                </a:solidFill>
              </a:rPr>
              <a:t>Mad dog appears (Tim Johnson – was the town’s dog)</a:t>
            </a:r>
          </a:p>
          <a:p>
            <a:pPr lvl="0"/>
            <a:r>
              <a:rPr lang="en-US" sz="2600" dirty="0" smtClean="0">
                <a:solidFill>
                  <a:schemeClr val="tx1"/>
                </a:solidFill>
              </a:rPr>
              <a:t>Atticus returns home with Heck Tate and Atticus shoots it from a great distance</a:t>
            </a:r>
          </a:p>
          <a:p>
            <a:pPr lvl="0"/>
            <a:r>
              <a:rPr lang="en-US" sz="2600" dirty="0" smtClean="0">
                <a:solidFill>
                  <a:schemeClr val="tx1"/>
                </a:solidFill>
              </a:rPr>
              <a:t>Miss Maudie tells Jem and Scout that as a young man, Atticus was known as “one-shot Finch”</a:t>
            </a:r>
          </a:p>
          <a:p>
            <a:pPr lvl="0"/>
            <a:r>
              <a:rPr lang="en-US" sz="2600" dirty="0" smtClean="0">
                <a:solidFill>
                  <a:schemeClr val="tx1"/>
                </a:solidFill>
              </a:rPr>
              <a:t>Scout wanted to brag, but Jem said if Atticus wanted them to know, he would have told them</a:t>
            </a:r>
          </a:p>
          <a:p>
            <a:pPr marL="0" indent="0">
              <a:buNone/>
            </a:pPr>
            <a:endParaRPr lang="en-US" sz="3200" dirty="0" smtClean="0">
              <a:latin typeface="+mj-lt"/>
            </a:endParaRPr>
          </a:p>
        </p:txBody>
      </p:sp>
    </p:spTree>
    <p:extLst>
      <p:ext uri="{BB962C8B-B14F-4D97-AF65-F5344CB8AC3E}">
        <p14:creationId xmlns:p14="http://schemas.microsoft.com/office/powerpoint/2010/main" val="46128747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rPr>
              <a:t>Final Thoughts from Chapter 10</a:t>
            </a:r>
            <a:endParaRPr lang="en-US" dirty="0">
              <a:solidFill>
                <a:schemeClr val="tx1"/>
              </a:solidFill>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sz="3200" dirty="0" smtClean="0">
                <a:solidFill>
                  <a:schemeClr val="tx1"/>
                </a:solidFill>
              </a:rPr>
              <a:t>	When we went home I told Jem we’d really have something to talk about at school on Monday.  </a:t>
            </a:r>
          </a:p>
          <a:p>
            <a:pPr marL="0" indent="0">
              <a:buNone/>
            </a:pPr>
            <a:r>
              <a:rPr lang="en-US" sz="3200" dirty="0" smtClean="0">
                <a:solidFill>
                  <a:schemeClr val="tx1"/>
                </a:solidFill>
              </a:rPr>
              <a:t>	“Don’t say anything about it, Scout,” he said.  “…I reckon if he’d wanted us to know it, </a:t>
            </a:r>
            <a:r>
              <a:rPr lang="en-US" sz="3200" dirty="0" err="1" smtClean="0">
                <a:solidFill>
                  <a:schemeClr val="tx1"/>
                </a:solidFill>
              </a:rPr>
              <a:t>he’da</a:t>
            </a:r>
            <a:r>
              <a:rPr lang="en-US" sz="3200" dirty="0" smtClean="0">
                <a:solidFill>
                  <a:schemeClr val="tx1"/>
                </a:solidFill>
              </a:rPr>
              <a:t> told us…”</a:t>
            </a:r>
          </a:p>
          <a:p>
            <a:pPr marL="0" indent="0">
              <a:buNone/>
            </a:pPr>
            <a:r>
              <a:rPr lang="en-US" sz="3200" dirty="0" smtClean="0">
                <a:solidFill>
                  <a:schemeClr val="tx1"/>
                </a:solidFill>
              </a:rPr>
              <a:t>	“Maybe it just slipped his mind,” I said.</a:t>
            </a:r>
          </a:p>
          <a:p>
            <a:pPr marL="0" indent="0">
              <a:buNone/>
            </a:pPr>
            <a:r>
              <a:rPr lang="en-US" sz="3200" dirty="0" smtClean="0">
                <a:solidFill>
                  <a:schemeClr val="tx1"/>
                </a:solidFill>
              </a:rPr>
              <a:t>	“</a:t>
            </a:r>
            <a:r>
              <a:rPr lang="en-US" sz="3200" dirty="0" err="1" smtClean="0">
                <a:solidFill>
                  <a:schemeClr val="tx1"/>
                </a:solidFill>
              </a:rPr>
              <a:t>Naw</a:t>
            </a:r>
            <a:r>
              <a:rPr lang="en-US" sz="3200" dirty="0" smtClean="0">
                <a:solidFill>
                  <a:schemeClr val="tx1"/>
                </a:solidFill>
              </a:rPr>
              <a:t>, Scout, it’s something you wouldn’t understand.  Atticus is real old, but I wouldn’t care if he </a:t>
            </a:r>
            <a:r>
              <a:rPr lang="en-US" sz="3200" dirty="0" err="1" smtClean="0">
                <a:solidFill>
                  <a:schemeClr val="tx1"/>
                </a:solidFill>
              </a:rPr>
              <a:t>couldnt</a:t>
            </a:r>
            <a:r>
              <a:rPr lang="en-US" sz="3200" dirty="0" smtClean="0">
                <a:solidFill>
                  <a:schemeClr val="tx1"/>
                </a:solidFill>
              </a:rPr>
              <a:t>’ do a blessed thing.” </a:t>
            </a:r>
          </a:p>
          <a:p>
            <a:pPr marL="0" indent="0">
              <a:buNone/>
            </a:pPr>
            <a:r>
              <a:rPr lang="en-US" sz="3200" dirty="0" smtClean="0">
                <a:solidFill>
                  <a:schemeClr val="tx1"/>
                </a:solidFill>
              </a:rPr>
              <a:t>	Jem picked up a rock and threw it jubilantly at the </a:t>
            </a:r>
            <a:r>
              <a:rPr lang="en-US" sz="3200" dirty="0" err="1" smtClean="0">
                <a:solidFill>
                  <a:schemeClr val="tx1"/>
                </a:solidFill>
              </a:rPr>
              <a:t>carhouse</a:t>
            </a:r>
            <a:r>
              <a:rPr lang="en-US" sz="3200" dirty="0" smtClean="0">
                <a:solidFill>
                  <a:schemeClr val="tx1"/>
                </a:solidFill>
              </a:rPr>
              <a:t>.  Running after it, he called back: </a:t>
            </a:r>
            <a:r>
              <a:rPr lang="en-US" sz="3200" b="1" dirty="0" smtClean="0">
                <a:solidFill>
                  <a:schemeClr val="tx1"/>
                </a:solidFill>
              </a:rPr>
              <a:t>“Atticus is a gentleman, just like me!” (page 98-99)</a:t>
            </a:r>
          </a:p>
        </p:txBody>
      </p:sp>
    </p:spTree>
    <p:extLst>
      <p:ext uri="{BB962C8B-B14F-4D97-AF65-F5344CB8AC3E}">
        <p14:creationId xmlns:p14="http://schemas.microsoft.com/office/powerpoint/2010/main" val="385387642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Mrs. Dubose</a:t>
            </a:r>
            <a:endParaRPr lang="en-US" dirty="0">
              <a:solidFill>
                <a:schemeClr val="tx1"/>
              </a:solidFill>
            </a:endParaRPr>
          </a:p>
        </p:txBody>
      </p:sp>
      <p:sp>
        <p:nvSpPr>
          <p:cNvPr id="3" name="Content Placeholder 2"/>
          <p:cNvSpPr>
            <a:spLocks noGrp="1"/>
          </p:cNvSpPr>
          <p:nvPr>
            <p:ph idx="1"/>
          </p:nvPr>
        </p:nvSpPr>
        <p:spPr/>
        <p:txBody>
          <a:bodyPr>
            <a:normAutofit fontScale="77500" lnSpcReduction="20000"/>
          </a:bodyPr>
          <a:lstStyle/>
          <a:p>
            <a:r>
              <a:rPr lang="en-US" dirty="0" smtClean="0">
                <a:solidFill>
                  <a:schemeClr val="tx1"/>
                </a:solidFill>
              </a:rPr>
              <a:t>Description on page 106-107</a:t>
            </a:r>
          </a:p>
          <a:p>
            <a:pPr marL="0" indent="0">
              <a:buNone/>
            </a:pPr>
            <a:r>
              <a:rPr lang="en-US" dirty="0" smtClean="0">
                <a:solidFill>
                  <a:schemeClr val="tx1"/>
                </a:solidFill>
              </a:rPr>
              <a:t>	“She was horrible.  Her face was the color of a dirty pillowcase, and the corners of her mouth glistened with wet, which inched like a glacier down the deep grooves enclosing her chin. Old-age liver spots dotted her cheeks, and her pale eyes had black pinpoint pupils.  Her hands were knobby, and the cuticles were grown up over her fingernails.  Her bottom plate was not in, and her upper lip protruded; from time to time she would draw her nether lip to her upper plate and carry her chin with it.  This made the wet move faster.  </a:t>
            </a:r>
          </a:p>
          <a:p>
            <a:pPr marL="0" indent="0">
              <a:buNone/>
            </a:pPr>
            <a:r>
              <a:rPr lang="en-US" dirty="0" smtClean="0">
                <a:solidFill>
                  <a:schemeClr val="tx1"/>
                </a:solidFill>
              </a:rPr>
              <a:t>	I didn’t look any more than I had to.”</a:t>
            </a:r>
            <a:endParaRPr lang="en-US" dirty="0">
              <a:solidFill>
                <a:schemeClr val="tx1"/>
              </a:solidFill>
            </a:endParaRPr>
          </a:p>
        </p:txBody>
      </p:sp>
    </p:spTree>
    <p:extLst>
      <p:ext uri="{BB962C8B-B14F-4D97-AF65-F5344CB8AC3E}">
        <p14:creationId xmlns:p14="http://schemas.microsoft.com/office/powerpoint/2010/main" val="29147496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Chapter 11</a:t>
            </a:r>
            <a:endParaRPr lang="en-US" dirty="0">
              <a:solidFill>
                <a:schemeClr val="tx1"/>
              </a:solidFill>
            </a:endParaRPr>
          </a:p>
        </p:txBody>
      </p:sp>
      <p:sp>
        <p:nvSpPr>
          <p:cNvPr id="3" name="Content Placeholder 2"/>
          <p:cNvSpPr>
            <a:spLocks noGrp="1"/>
          </p:cNvSpPr>
          <p:nvPr>
            <p:ph idx="1"/>
          </p:nvPr>
        </p:nvSpPr>
        <p:spPr/>
        <p:txBody>
          <a:bodyPr>
            <a:normAutofit fontScale="70000" lnSpcReduction="20000"/>
          </a:bodyPr>
          <a:lstStyle/>
          <a:p>
            <a:pPr marL="0" indent="0">
              <a:buNone/>
            </a:pPr>
            <a:r>
              <a:rPr lang="en-US" sz="3200" b="1" dirty="0" smtClean="0">
                <a:solidFill>
                  <a:schemeClr val="tx1"/>
                </a:solidFill>
              </a:rPr>
              <a:t>New Character:</a:t>
            </a:r>
          </a:p>
          <a:p>
            <a:pPr marL="0" indent="0">
              <a:buNone/>
            </a:pPr>
            <a:r>
              <a:rPr lang="en-US" sz="3200" dirty="0" smtClean="0">
                <a:solidFill>
                  <a:schemeClr val="tx1"/>
                </a:solidFill>
              </a:rPr>
              <a:t>Jessie – Mrs. Dubose’s maid/nurse</a:t>
            </a:r>
          </a:p>
          <a:p>
            <a:endParaRPr lang="en-US" sz="3200" dirty="0" smtClean="0">
              <a:solidFill>
                <a:schemeClr val="tx1"/>
              </a:solidFill>
            </a:endParaRPr>
          </a:p>
          <a:p>
            <a:r>
              <a:rPr lang="en-US" sz="3200" dirty="0" smtClean="0">
                <a:solidFill>
                  <a:schemeClr val="tx1"/>
                </a:solidFill>
              </a:rPr>
              <a:t>Mrs. Dubose shouts at Jem and Scout as they pass by</a:t>
            </a:r>
          </a:p>
          <a:p>
            <a:r>
              <a:rPr lang="en-US" sz="3200" dirty="0" smtClean="0">
                <a:solidFill>
                  <a:schemeClr val="tx1"/>
                </a:solidFill>
              </a:rPr>
              <a:t>Atticus warns Jem to be a gentleman to her because she is old and sick</a:t>
            </a:r>
          </a:p>
          <a:p>
            <a:r>
              <a:rPr lang="en-US" sz="3200" dirty="0" smtClean="0">
                <a:solidFill>
                  <a:schemeClr val="tx1"/>
                </a:solidFill>
              </a:rPr>
              <a:t>One day she tells the kids that Atticus is not any better than the “niggers and trash he works for,” and Jem loses his temper</a:t>
            </a:r>
          </a:p>
          <a:p>
            <a:r>
              <a:rPr lang="en-US" sz="3200" dirty="0" smtClean="0">
                <a:solidFill>
                  <a:schemeClr val="tx1"/>
                </a:solidFill>
              </a:rPr>
              <a:t>Jem takes Scout’s baton and destroys all of her camellia bushes</a:t>
            </a:r>
          </a:p>
          <a:p>
            <a:r>
              <a:rPr lang="en-US" sz="3200" dirty="0" smtClean="0">
                <a:solidFill>
                  <a:schemeClr val="tx1"/>
                </a:solidFill>
              </a:rPr>
              <a:t>As punishment, Jem must go and read to her</a:t>
            </a:r>
          </a:p>
          <a:p>
            <a:r>
              <a:rPr lang="en-US" sz="3200" dirty="0" smtClean="0">
                <a:solidFill>
                  <a:schemeClr val="tx1"/>
                </a:solidFill>
              </a:rPr>
              <a:t>Mrs. Dubose dies a little more than a month after Jem’s punishment ends.</a:t>
            </a:r>
          </a:p>
        </p:txBody>
      </p:sp>
    </p:spTree>
    <p:extLst>
      <p:ext uri="{BB962C8B-B14F-4D97-AF65-F5344CB8AC3E}">
        <p14:creationId xmlns:p14="http://schemas.microsoft.com/office/powerpoint/2010/main" val="288808484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Chapter 11</a:t>
            </a:r>
            <a:endParaRPr lang="en-US" dirty="0">
              <a:solidFill>
                <a:schemeClr val="tx1"/>
              </a:solidFill>
            </a:endParaRPr>
          </a:p>
        </p:txBody>
      </p:sp>
      <p:sp>
        <p:nvSpPr>
          <p:cNvPr id="3" name="Content Placeholder 2"/>
          <p:cNvSpPr>
            <a:spLocks noGrp="1"/>
          </p:cNvSpPr>
          <p:nvPr>
            <p:ph idx="1"/>
          </p:nvPr>
        </p:nvSpPr>
        <p:spPr/>
        <p:txBody>
          <a:bodyPr>
            <a:normAutofit fontScale="85000" lnSpcReduction="20000"/>
          </a:bodyPr>
          <a:lstStyle/>
          <a:p>
            <a:pPr lvl="0"/>
            <a:r>
              <a:rPr lang="en-US" sz="2100" dirty="0" smtClean="0">
                <a:solidFill>
                  <a:schemeClr val="tx1"/>
                </a:solidFill>
              </a:rPr>
              <a:t>Atticus reveals to Jem that she was addicted to morphine and that the reading was part of her successful effort to combat the addiction</a:t>
            </a:r>
          </a:p>
          <a:p>
            <a:pPr lvl="0"/>
            <a:endParaRPr lang="en-US" sz="2100" dirty="0" smtClean="0">
              <a:solidFill>
                <a:schemeClr val="tx1"/>
              </a:solidFill>
            </a:endParaRPr>
          </a:p>
          <a:p>
            <a:pPr marL="0" lvl="0" indent="0">
              <a:buNone/>
            </a:pPr>
            <a:r>
              <a:rPr lang="en-US" sz="2100" dirty="0" smtClean="0">
                <a:solidFill>
                  <a:schemeClr val="tx1"/>
                </a:solidFill>
              </a:rPr>
              <a:t>	…She said she meant to break herself of it before she died, and that’s what she did.</a:t>
            </a:r>
          </a:p>
          <a:p>
            <a:pPr marL="0" lvl="0" indent="0">
              <a:buNone/>
            </a:pPr>
            <a:r>
              <a:rPr lang="en-US" sz="2100" dirty="0" smtClean="0">
                <a:solidFill>
                  <a:schemeClr val="tx1"/>
                </a:solidFill>
              </a:rPr>
              <a:t>	Jem said, “You mean that’s what her fits were?”</a:t>
            </a:r>
          </a:p>
          <a:p>
            <a:pPr marL="0" lvl="0" indent="0">
              <a:buNone/>
            </a:pPr>
            <a:r>
              <a:rPr lang="en-US" sz="2100" dirty="0" smtClean="0">
                <a:solidFill>
                  <a:schemeClr val="tx1"/>
                </a:solidFill>
              </a:rPr>
              <a:t>	“Yes, that’s what they were.  Most of the time you were reading to her I doubt if she heard a word you said.  Her whole mind and body were concentrated on that alarm clock.  If you hadn’t fallen into her hands, I’d have made you go read to her anyways.  It may have been some distraction.” (page 111)</a:t>
            </a:r>
          </a:p>
          <a:p>
            <a:pPr lvl="0"/>
            <a:endParaRPr lang="en-US" sz="2100" dirty="0" smtClean="0">
              <a:solidFill>
                <a:schemeClr val="tx1"/>
              </a:solidFill>
            </a:endParaRPr>
          </a:p>
          <a:p>
            <a:pPr lvl="0"/>
            <a:r>
              <a:rPr lang="en-US" sz="2100" dirty="0" smtClean="0">
                <a:solidFill>
                  <a:schemeClr val="tx1"/>
                </a:solidFill>
              </a:rPr>
              <a:t>Atticus gives Jem a box from Mrs. Dubose (a single </a:t>
            </a:r>
            <a:r>
              <a:rPr lang="en-US" sz="2100" b="1" dirty="0" smtClean="0">
                <a:solidFill>
                  <a:schemeClr val="tx1"/>
                </a:solidFill>
              </a:rPr>
              <a:t>white</a:t>
            </a:r>
            <a:r>
              <a:rPr lang="en-US" sz="2100" dirty="0" smtClean="0">
                <a:solidFill>
                  <a:schemeClr val="tx1"/>
                </a:solidFill>
              </a:rPr>
              <a:t> camellia lies in it)</a:t>
            </a:r>
          </a:p>
          <a:p>
            <a:pPr marL="0" lvl="0" indent="0">
              <a:buNone/>
            </a:pPr>
            <a:r>
              <a:rPr lang="en-US" sz="2100" dirty="0" smtClean="0">
                <a:solidFill>
                  <a:schemeClr val="tx1"/>
                </a:solidFill>
              </a:rPr>
              <a:t>	“I think that was her way of telling you – everything’s all right now, Jem, everything’s all right.” (page 112)</a:t>
            </a:r>
          </a:p>
          <a:p>
            <a:r>
              <a:rPr lang="en-US" sz="2100" dirty="0" smtClean="0">
                <a:solidFill>
                  <a:schemeClr val="tx1"/>
                </a:solidFill>
              </a:rPr>
              <a:t>Jem still doesn’t quite understand that both evil and good can be in the same person</a:t>
            </a:r>
          </a:p>
          <a:p>
            <a:pPr marL="0" indent="0">
              <a:buNone/>
            </a:pPr>
            <a:endParaRPr lang="en-US" sz="3200" dirty="0" smtClean="0">
              <a:latin typeface="+mj-lt"/>
            </a:endParaRPr>
          </a:p>
        </p:txBody>
      </p:sp>
    </p:spTree>
    <p:extLst>
      <p:ext uri="{BB962C8B-B14F-4D97-AF65-F5344CB8AC3E}">
        <p14:creationId xmlns:p14="http://schemas.microsoft.com/office/powerpoint/2010/main" val="282601104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Chapter 12</a:t>
            </a:r>
            <a:endParaRPr lang="en-US" dirty="0">
              <a:solidFill>
                <a:schemeClr val="tx1"/>
              </a:solidFill>
            </a:endParaRPr>
          </a:p>
        </p:txBody>
      </p:sp>
      <p:sp>
        <p:nvSpPr>
          <p:cNvPr id="3" name="Content Placeholder 2"/>
          <p:cNvSpPr>
            <a:spLocks noGrp="1"/>
          </p:cNvSpPr>
          <p:nvPr>
            <p:ph idx="1"/>
          </p:nvPr>
        </p:nvSpPr>
        <p:spPr/>
        <p:txBody>
          <a:bodyPr/>
          <a:lstStyle/>
          <a:p>
            <a:pPr marL="0" indent="0">
              <a:buNone/>
            </a:pPr>
            <a:r>
              <a:rPr lang="en-US" b="1" dirty="0" smtClean="0">
                <a:solidFill>
                  <a:schemeClr val="tx1"/>
                </a:solidFill>
              </a:rPr>
              <a:t>New Characters:</a:t>
            </a:r>
          </a:p>
          <a:p>
            <a:r>
              <a:rPr lang="en-US" dirty="0" smtClean="0">
                <a:solidFill>
                  <a:schemeClr val="tx1"/>
                </a:solidFill>
              </a:rPr>
              <a:t>Lula (criticizes Calpurnia)</a:t>
            </a:r>
          </a:p>
          <a:p>
            <a:r>
              <a:rPr lang="en-US" dirty="0" smtClean="0">
                <a:solidFill>
                  <a:schemeClr val="tx1"/>
                </a:solidFill>
              </a:rPr>
              <a:t>Reverend Sykes (welcoming)</a:t>
            </a:r>
          </a:p>
          <a:p>
            <a:r>
              <a:rPr lang="en-US" dirty="0" err="1" smtClean="0">
                <a:solidFill>
                  <a:schemeClr val="tx1"/>
                </a:solidFill>
              </a:rPr>
              <a:t>Zeebo</a:t>
            </a:r>
            <a:r>
              <a:rPr lang="en-US" dirty="0" smtClean="0">
                <a:solidFill>
                  <a:schemeClr val="tx1"/>
                </a:solidFill>
              </a:rPr>
              <a:t> (Calpurnia’s eldest son)</a:t>
            </a:r>
          </a:p>
          <a:p>
            <a:r>
              <a:rPr lang="en-US" dirty="0" smtClean="0">
                <a:solidFill>
                  <a:schemeClr val="tx1"/>
                </a:solidFill>
              </a:rPr>
              <a:t>Helen Robinson (Tom Robinson’s [accused] wife)</a:t>
            </a:r>
            <a:endParaRPr lang="en-US" dirty="0">
              <a:solidFill>
                <a:schemeClr val="tx1"/>
              </a:solidFill>
            </a:endParaRPr>
          </a:p>
        </p:txBody>
      </p:sp>
    </p:spTree>
    <p:extLst>
      <p:ext uri="{BB962C8B-B14F-4D97-AF65-F5344CB8AC3E}">
        <p14:creationId xmlns:p14="http://schemas.microsoft.com/office/powerpoint/2010/main" val="208910302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12</a:t>
            </a:r>
            <a:endParaRPr lang="en-US" dirty="0"/>
          </a:p>
        </p:txBody>
      </p:sp>
      <p:sp>
        <p:nvSpPr>
          <p:cNvPr id="3" name="Content Placeholder 2"/>
          <p:cNvSpPr>
            <a:spLocks noGrp="1"/>
          </p:cNvSpPr>
          <p:nvPr>
            <p:ph idx="1"/>
          </p:nvPr>
        </p:nvSpPr>
        <p:spPr>
          <a:xfrm>
            <a:off x="381000" y="1524000"/>
            <a:ext cx="8229600" cy="4525963"/>
          </a:xfrm>
        </p:spPr>
        <p:txBody>
          <a:bodyPr>
            <a:normAutofit lnSpcReduction="10000"/>
          </a:bodyPr>
          <a:lstStyle/>
          <a:p>
            <a:r>
              <a:rPr lang="en-US" sz="2400" dirty="0" smtClean="0">
                <a:solidFill>
                  <a:schemeClr val="tx1"/>
                </a:solidFill>
              </a:rPr>
              <a:t>Jem is 12 and feels that Scout is pestering him and she should act more like a girl</a:t>
            </a:r>
          </a:p>
          <a:p>
            <a:pPr marL="857250" lvl="2" indent="0">
              <a:buNone/>
            </a:pPr>
            <a:r>
              <a:rPr lang="en-US" sz="2000" dirty="0" smtClean="0">
                <a:solidFill>
                  <a:schemeClr val="tx1"/>
                </a:solidFill>
              </a:rPr>
              <a:t>“Mrs. Dubose was not cold in her grave…Overnight, it seemed, Jem had acquired an alien set of values and was trying to impose them on me.” (page 115)</a:t>
            </a:r>
          </a:p>
          <a:p>
            <a:pPr marL="857250" lvl="2" indent="0">
              <a:buNone/>
            </a:pPr>
            <a:endParaRPr lang="en-US" sz="2000" dirty="0" smtClean="0">
              <a:solidFill>
                <a:schemeClr val="tx1"/>
              </a:solidFill>
            </a:endParaRPr>
          </a:p>
          <a:p>
            <a:r>
              <a:rPr lang="en-US" sz="2400" dirty="0" smtClean="0">
                <a:solidFill>
                  <a:schemeClr val="tx1"/>
                </a:solidFill>
              </a:rPr>
              <a:t>Scout looks forward to Dill’s arrival, but unfortunately isn’t coming this year</a:t>
            </a:r>
          </a:p>
          <a:p>
            <a:pPr lvl="1"/>
            <a:r>
              <a:rPr lang="en-US" sz="1800" dirty="0">
                <a:solidFill>
                  <a:schemeClr val="tx1"/>
                </a:solidFill>
              </a:rPr>
              <a:t>H</a:t>
            </a:r>
            <a:r>
              <a:rPr lang="en-US" sz="1800" dirty="0" smtClean="0">
                <a:solidFill>
                  <a:schemeClr val="tx1"/>
                </a:solidFill>
              </a:rPr>
              <a:t>as a new father (presumably, his mother has remarried) </a:t>
            </a:r>
          </a:p>
          <a:p>
            <a:endParaRPr lang="en-US" sz="2400" dirty="0" smtClean="0">
              <a:solidFill>
                <a:schemeClr val="tx1"/>
              </a:solidFill>
            </a:endParaRPr>
          </a:p>
          <a:p>
            <a:r>
              <a:rPr lang="en-US" sz="2400" dirty="0" smtClean="0">
                <a:solidFill>
                  <a:schemeClr val="tx1"/>
                </a:solidFill>
              </a:rPr>
              <a:t>Atticus travels to state capital (Birmingham) for two weeks for work</a:t>
            </a:r>
          </a:p>
          <a:p>
            <a:pPr marL="0" indent="0">
              <a:buNone/>
            </a:pPr>
            <a:endParaRPr lang="en-US" sz="1800" dirty="0" smtClean="0">
              <a:solidFill>
                <a:schemeClr val="tx1"/>
              </a:solidFill>
            </a:endParaRPr>
          </a:p>
          <a:p>
            <a:endParaRPr lang="en-US" sz="1600" b="1" dirty="0" smtClean="0">
              <a:solidFill>
                <a:schemeClr val="tx1"/>
              </a:solidFill>
            </a:endParaRPr>
          </a:p>
          <a:p>
            <a:pPr marL="0" indent="0">
              <a:buNone/>
            </a:pPr>
            <a:endParaRPr lang="en-US" dirty="0">
              <a:solidFill>
                <a:schemeClr val="tx1"/>
              </a:solidFill>
            </a:endParaRPr>
          </a:p>
        </p:txBody>
      </p:sp>
    </p:spTree>
    <p:extLst>
      <p:ext uri="{BB962C8B-B14F-4D97-AF65-F5344CB8AC3E}">
        <p14:creationId xmlns:p14="http://schemas.microsoft.com/office/powerpoint/2010/main" val="144211435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12</a:t>
            </a:r>
            <a:endParaRPr lang="en-US" dirty="0"/>
          </a:p>
        </p:txBody>
      </p:sp>
      <p:sp>
        <p:nvSpPr>
          <p:cNvPr id="3" name="Content Placeholder 2"/>
          <p:cNvSpPr>
            <a:spLocks noGrp="1"/>
          </p:cNvSpPr>
          <p:nvPr>
            <p:ph idx="1"/>
          </p:nvPr>
        </p:nvSpPr>
        <p:spPr/>
        <p:txBody>
          <a:bodyPr/>
          <a:lstStyle/>
          <a:p>
            <a:pPr lvl="0"/>
            <a:r>
              <a:rPr lang="en-US" sz="2400" dirty="0">
                <a:solidFill>
                  <a:schemeClr val="tx1"/>
                </a:solidFill>
              </a:rPr>
              <a:t>Calpurnia takes children to her church, a “colored” church, that Sunday</a:t>
            </a:r>
          </a:p>
          <a:p>
            <a:pPr marL="857250" lvl="2" indent="0">
              <a:buNone/>
            </a:pPr>
            <a:r>
              <a:rPr lang="en-US" sz="2000" dirty="0">
                <a:solidFill>
                  <a:schemeClr val="tx1"/>
                </a:solidFill>
              </a:rPr>
              <a:t>“I don’t want anybody </a:t>
            </a:r>
            <a:r>
              <a:rPr lang="en-US" sz="2000" dirty="0" err="1">
                <a:solidFill>
                  <a:schemeClr val="tx1"/>
                </a:solidFill>
              </a:rPr>
              <a:t>sayin</a:t>
            </a:r>
            <a:r>
              <a:rPr lang="en-US" sz="2000" dirty="0">
                <a:solidFill>
                  <a:schemeClr val="tx1"/>
                </a:solidFill>
              </a:rPr>
              <a:t>’ how I don’t look after my children.” (page 118</a:t>
            </a:r>
            <a:r>
              <a:rPr lang="en-US" sz="2000" dirty="0" smtClean="0">
                <a:solidFill>
                  <a:schemeClr val="tx1"/>
                </a:solidFill>
              </a:rPr>
              <a:t>)</a:t>
            </a:r>
          </a:p>
          <a:p>
            <a:pPr marL="857250" lvl="2" indent="0">
              <a:buNone/>
            </a:pPr>
            <a:endParaRPr lang="en-US" sz="2000" dirty="0">
              <a:solidFill>
                <a:schemeClr val="tx1"/>
              </a:solidFill>
            </a:endParaRPr>
          </a:p>
          <a:p>
            <a:pPr lvl="0"/>
            <a:r>
              <a:rPr lang="en-US" sz="2400" dirty="0">
                <a:solidFill>
                  <a:schemeClr val="tx1"/>
                </a:solidFill>
              </a:rPr>
              <a:t>Called </a:t>
            </a:r>
            <a:r>
              <a:rPr lang="en-US" sz="2400" dirty="0" smtClean="0">
                <a:solidFill>
                  <a:schemeClr val="tx1"/>
                </a:solidFill>
              </a:rPr>
              <a:t>“First Purchase” </a:t>
            </a:r>
            <a:r>
              <a:rPr lang="en-US" sz="2400" dirty="0">
                <a:solidFill>
                  <a:schemeClr val="tx1"/>
                </a:solidFill>
              </a:rPr>
              <a:t>because it was bought with the first earning of freed slaves</a:t>
            </a:r>
          </a:p>
          <a:p>
            <a:endParaRPr lang="en-US" dirty="0">
              <a:solidFill>
                <a:schemeClr val="tx1"/>
              </a:solidFill>
            </a:endParaRPr>
          </a:p>
        </p:txBody>
      </p:sp>
    </p:spTree>
    <p:extLst>
      <p:ext uri="{BB962C8B-B14F-4D97-AF65-F5344CB8AC3E}">
        <p14:creationId xmlns:p14="http://schemas.microsoft.com/office/powerpoint/2010/main" val="25448485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tx1"/>
                </a:solidFill>
              </a:rPr>
              <a:t>What we know about Maycomb</a:t>
            </a:r>
            <a:endParaRPr lang="en-US" sz="4000" dirty="0">
              <a:solidFill>
                <a:schemeClr val="tx1"/>
              </a:solidFill>
            </a:endParaRPr>
          </a:p>
        </p:txBody>
      </p:sp>
      <p:sp>
        <p:nvSpPr>
          <p:cNvPr id="3" name="Content Placeholder 2"/>
          <p:cNvSpPr>
            <a:spLocks noGrp="1"/>
          </p:cNvSpPr>
          <p:nvPr>
            <p:ph idx="1"/>
          </p:nvPr>
        </p:nvSpPr>
        <p:spPr/>
        <p:txBody>
          <a:bodyPr>
            <a:normAutofit fontScale="70000" lnSpcReduction="20000"/>
          </a:bodyPr>
          <a:lstStyle/>
          <a:p>
            <a:pPr marL="0" marR="0">
              <a:spcBef>
                <a:spcPts val="0"/>
              </a:spcBef>
              <a:spcAft>
                <a:spcPts val="0"/>
              </a:spcAft>
            </a:pPr>
            <a:r>
              <a:rPr lang="en-US" dirty="0" smtClean="0">
                <a:solidFill>
                  <a:schemeClr val="tx1"/>
                </a:solidFill>
                <a:ea typeface="Calibri"/>
                <a:cs typeface="Times New Roman"/>
              </a:rPr>
              <a:t>Scout’s introductory description of Maycomb. </a:t>
            </a:r>
          </a:p>
          <a:p>
            <a:pPr marL="0" marR="0">
              <a:spcBef>
                <a:spcPts val="0"/>
              </a:spcBef>
              <a:spcAft>
                <a:spcPts val="0"/>
              </a:spcAft>
            </a:pPr>
            <a:endParaRPr lang="en-US" dirty="0" smtClean="0">
              <a:solidFill>
                <a:schemeClr val="tx1"/>
              </a:solidFill>
              <a:ea typeface="Calibri"/>
              <a:cs typeface="Times New Roman"/>
            </a:endParaRPr>
          </a:p>
          <a:p>
            <a:pPr marL="0" marR="0">
              <a:spcBef>
                <a:spcPts val="0"/>
              </a:spcBef>
              <a:spcAft>
                <a:spcPts val="0"/>
              </a:spcAft>
            </a:pPr>
            <a:r>
              <a:rPr lang="en-US" dirty="0" smtClean="0">
                <a:solidFill>
                  <a:schemeClr val="tx1"/>
                </a:solidFill>
                <a:ea typeface="Calibri"/>
                <a:cs typeface="Times New Roman"/>
              </a:rPr>
              <a:t>Scout emphasizes the slow pace, Alabama heat, and old-fashioned values of the town, in which men wear shirt collars, ladies use talcum powder, and the streets are not paved, turning to “red slop” in the rain. </a:t>
            </a:r>
          </a:p>
          <a:p>
            <a:pPr marL="0" marR="0">
              <a:spcBef>
                <a:spcPts val="0"/>
              </a:spcBef>
              <a:spcAft>
                <a:spcPts val="0"/>
              </a:spcAft>
            </a:pPr>
            <a:endParaRPr lang="en-US" dirty="0" smtClean="0">
              <a:solidFill>
                <a:schemeClr val="tx1"/>
              </a:solidFill>
              <a:ea typeface="Calibri"/>
              <a:cs typeface="Times New Roman"/>
            </a:endParaRPr>
          </a:p>
          <a:p>
            <a:pPr marL="0" marR="0">
              <a:spcBef>
                <a:spcPts val="0"/>
              </a:spcBef>
              <a:spcAft>
                <a:spcPts val="0"/>
              </a:spcAft>
            </a:pPr>
            <a:r>
              <a:rPr lang="en-US" dirty="0" smtClean="0">
                <a:solidFill>
                  <a:schemeClr val="tx1"/>
                </a:solidFill>
                <a:ea typeface="Calibri"/>
                <a:cs typeface="Times New Roman"/>
              </a:rPr>
              <a:t>This description situates Maycomb in the reader’s mind as a sleepy Southern town; Scout even calls it “tired.” </a:t>
            </a:r>
          </a:p>
          <a:p>
            <a:pPr marL="0" marR="0" indent="0">
              <a:spcBef>
                <a:spcPts val="0"/>
              </a:spcBef>
              <a:spcAft>
                <a:spcPts val="0"/>
              </a:spcAft>
              <a:buNone/>
            </a:pPr>
            <a:endParaRPr lang="en-US" dirty="0" smtClean="0">
              <a:solidFill>
                <a:schemeClr val="tx1"/>
              </a:solidFill>
              <a:ea typeface="Calibri"/>
              <a:cs typeface="Times New Roman"/>
            </a:endParaRPr>
          </a:p>
          <a:p>
            <a:pPr marL="0" marR="0">
              <a:spcBef>
                <a:spcPts val="0"/>
              </a:spcBef>
              <a:spcAft>
                <a:spcPts val="0"/>
              </a:spcAft>
            </a:pPr>
            <a:r>
              <a:rPr lang="en-US" dirty="0" smtClean="0">
                <a:solidFill>
                  <a:schemeClr val="tx1"/>
                </a:solidFill>
                <a:ea typeface="Calibri"/>
                <a:cs typeface="Times New Roman"/>
              </a:rPr>
              <a:t>“We have nothing to fear but fear itself” is the most famous line from Franklin Roosevelt’s first inaugural speech, made after the 1932 presidential election. From this clue, it is reasonable to infer that the action of the story opens in the summer of around 1933.</a:t>
            </a:r>
            <a:endParaRPr lang="en-US" dirty="0" smtClean="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80881887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12</a:t>
            </a:r>
            <a:endParaRPr lang="en-US" dirty="0"/>
          </a:p>
        </p:txBody>
      </p:sp>
      <p:sp>
        <p:nvSpPr>
          <p:cNvPr id="3" name="Content Placeholder 2"/>
          <p:cNvSpPr>
            <a:spLocks noGrp="1"/>
          </p:cNvSpPr>
          <p:nvPr>
            <p:ph idx="1"/>
          </p:nvPr>
        </p:nvSpPr>
        <p:spPr/>
        <p:txBody>
          <a:bodyPr>
            <a:normAutofit/>
          </a:bodyPr>
          <a:lstStyle/>
          <a:p>
            <a:r>
              <a:rPr lang="en-US" sz="2400" dirty="0" smtClean="0">
                <a:solidFill>
                  <a:schemeClr val="tx1"/>
                </a:solidFill>
              </a:rPr>
              <a:t>Lula criticizes Cal for bringing white children to church</a:t>
            </a:r>
          </a:p>
          <a:p>
            <a:pPr marL="0" indent="0">
              <a:buNone/>
            </a:pPr>
            <a:endParaRPr lang="en-US" sz="2400" dirty="0">
              <a:solidFill>
                <a:schemeClr val="tx1"/>
              </a:solidFill>
            </a:endParaRPr>
          </a:p>
          <a:p>
            <a:pPr marL="0" indent="0" algn="ctr">
              <a:buNone/>
            </a:pPr>
            <a:r>
              <a:rPr lang="en-US" sz="2400" dirty="0" smtClean="0">
                <a:solidFill>
                  <a:schemeClr val="tx1"/>
                </a:solidFill>
              </a:rPr>
              <a:t>Why was this woman angry?  Have you ever felt unwelcome somewhere?  Or felt that you did not belong or did not fit in somewhere?</a:t>
            </a:r>
          </a:p>
          <a:p>
            <a:endParaRPr lang="en-US" sz="2800" dirty="0">
              <a:solidFill>
                <a:schemeClr val="tx1"/>
              </a:solidFill>
            </a:endParaRPr>
          </a:p>
          <a:p>
            <a:pPr lvl="0"/>
            <a:r>
              <a:rPr lang="en-US" sz="2400" dirty="0">
                <a:solidFill>
                  <a:schemeClr val="tx1"/>
                </a:solidFill>
              </a:rPr>
              <a:t>Revered Sykes welcomes them saying that everyone knows their “father</a:t>
            </a:r>
            <a:r>
              <a:rPr lang="en-US" sz="2400" dirty="0" smtClean="0">
                <a:solidFill>
                  <a:schemeClr val="tx1"/>
                </a:solidFill>
              </a:rPr>
              <a:t>”</a:t>
            </a:r>
            <a:endParaRPr lang="en-US" sz="2400" dirty="0">
              <a:solidFill>
                <a:schemeClr val="tx1"/>
              </a:solidFill>
            </a:endParaRPr>
          </a:p>
          <a:p>
            <a:endParaRPr lang="en-US" sz="2400" dirty="0" smtClean="0">
              <a:solidFill>
                <a:schemeClr val="tx1"/>
              </a:solidFill>
            </a:endParaRPr>
          </a:p>
        </p:txBody>
      </p:sp>
    </p:spTree>
    <p:extLst>
      <p:ext uri="{BB962C8B-B14F-4D97-AF65-F5344CB8AC3E}">
        <p14:creationId xmlns:p14="http://schemas.microsoft.com/office/powerpoint/2010/main" val="175034239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12</a:t>
            </a:r>
            <a:endParaRPr lang="en-US" dirty="0"/>
          </a:p>
        </p:txBody>
      </p:sp>
      <p:sp>
        <p:nvSpPr>
          <p:cNvPr id="3" name="Content Placeholder 2"/>
          <p:cNvSpPr>
            <a:spLocks noGrp="1"/>
          </p:cNvSpPr>
          <p:nvPr>
            <p:ph idx="1"/>
          </p:nvPr>
        </p:nvSpPr>
        <p:spPr>
          <a:xfrm>
            <a:off x="457200" y="1600200"/>
            <a:ext cx="8229600" cy="4953000"/>
          </a:xfrm>
        </p:spPr>
        <p:txBody>
          <a:bodyPr>
            <a:normAutofit lnSpcReduction="10000"/>
          </a:bodyPr>
          <a:lstStyle/>
          <a:p>
            <a:pPr lvl="0"/>
            <a:endParaRPr lang="en-US" sz="2400" dirty="0">
              <a:solidFill>
                <a:schemeClr val="tx1"/>
              </a:solidFill>
            </a:endParaRPr>
          </a:p>
          <a:p>
            <a:pPr lvl="0"/>
            <a:r>
              <a:rPr lang="en-US" sz="2400" dirty="0">
                <a:solidFill>
                  <a:schemeClr val="tx1"/>
                </a:solidFill>
              </a:rPr>
              <a:t>No money for </a:t>
            </a:r>
            <a:r>
              <a:rPr lang="en-US" sz="2400" dirty="0" smtClean="0">
                <a:solidFill>
                  <a:schemeClr val="tx1"/>
                </a:solidFill>
              </a:rPr>
              <a:t>hymn book, so </a:t>
            </a:r>
            <a:r>
              <a:rPr lang="en-US" sz="2400" dirty="0" err="1" smtClean="0">
                <a:solidFill>
                  <a:schemeClr val="tx1"/>
                </a:solidFill>
              </a:rPr>
              <a:t>Zeebo</a:t>
            </a:r>
            <a:r>
              <a:rPr lang="en-US" sz="2400" dirty="0" smtClean="0">
                <a:solidFill>
                  <a:schemeClr val="tx1"/>
                </a:solidFill>
              </a:rPr>
              <a:t> reads a line then the music “swelled” around them</a:t>
            </a:r>
          </a:p>
          <a:p>
            <a:pPr lvl="0"/>
            <a:endParaRPr lang="en-US" sz="2400" dirty="0" smtClean="0">
              <a:solidFill>
                <a:schemeClr val="tx1"/>
              </a:solidFill>
            </a:endParaRPr>
          </a:p>
          <a:p>
            <a:pPr lvl="0"/>
            <a:r>
              <a:rPr lang="en-US" sz="2400" dirty="0" smtClean="0">
                <a:solidFill>
                  <a:schemeClr val="tx1"/>
                </a:solidFill>
              </a:rPr>
              <a:t>Take </a:t>
            </a:r>
            <a:r>
              <a:rPr lang="en-US" sz="2400" dirty="0">
                <a:solidFill>
                  <a:schemeClr val="tx1"/>
                </a:solidFill>
              </a:rPr>
              <a:t>up collection for Tom Robinson’s wife, </a:t>
            </a:r>
            <a:r>
              <a:rPr lang="en-US" sz="2400" dirty="0" smtClean="0">
                <a:solidFill>
                  <a:schemeClr val="tx1"/>
                </a:solidFill>
              </a:rPr>
              <a:t>Helen (no one leaves until $10 is collected)</a:t>
            </a:r>
          </a:p>
          <a:p>
            <a:pPr lvl="0"/>
            <a:r>
              <a:rPr lang="en-US" sz="2400" dirty="0" smtClean="0">
                <a:solidFill>
                  <a:schemeClr val="tx1"/>
                </a:solidFill>
              </a:rPr>
              <a:t>Scout asks Reverend Sykes why she can’t work.  She goes on to say that “It was customary for field Negroes with tiny children to deposit them in whatever shade there was while their parents worked – usually the babies sat in the shade between two rows of cotton.  Those unable to sit were strapped papoose-style on their mother’s back, or resided in extra cotton bags.” (page 123)</a:t>
            </a:r>
          </a:p>
          <a:p>
            <a:pPr lvl="0"/>
            <a:endParaRPr lang="en-US" sz="2400" dirty="0">
              <a:solidFill>
                <a:schemeClr val="tx1"/>
              </a:solidFill>
            </a:endParaRPr>
          </a:p>
          <a:p>
            <a:pPr lvl="0"/>
            <a:endParaRPr lang="en-US" sz="2400" dirty="0">
              <a:solidFill>
                <a:schemeClr val="tx1"/>
              </a:solidFill>
            </a:endParaRPr>
          </a:p>
        </p:txBody>
      </p:sp>
    </p:spTree>
    <p:extLst>
      <p:ext uri="{BB962C8B-B14F-4D97-AF65-F5344CB8AC3E}">
        <p14:creationId xmlns:p14="http://schemas.microsoft.com/office/powerpoint/2010/main" val="256001707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12</a:t>
            </a:r>
            <a:endParaRPr lang="en-US" dirty="0"/>
          </a:p>
        </p:txBody>
      </p:sp>
      <p:sp>
        <p:nvSpPr>
          <p:cNvPr id="3" name="Content Placeholder 2"/>
          <p:cNvSpPr>
            <a:spLocks noGrp="1"/>
          </p:cNvSpPr>
          <p:nvPr>
            <p:ph idx="1"/>
          </p:nvPr>
        </p:nvSpPr>
        <p:spPr>
          <a:xfrm>
            <a:off x="533400" y="1600200"/>
            <a:ext cx="8229600" cy="5105400"/>
          </a:xfrm>
        </p:spPr>
        <p:txBody>
          <a:bodyPr>
            <a:normAutofit fontScale="92500" lnSpcReduction="10000"/>
          </a:bodyPr>
          <a:lstStyle/>
          <a:p>
            <a:r>
              <a:rPr lang="en-US" sz="2400" dirty="0" smtClean="0">
                <a:solidFill>
                  <a:schemeClr val="tx1"/>
                </a:solidFill>
              </a:rPr>
              <a:t>After the service, Scout learns from Cal that “Old Mr. Bob Ewell accused him of </a:t>
            </a:r>
            <a:r>
              <a:rPr lang="en-US" sz="2400" dirty="0" err="1" smtClean="0">
                <a:solidFill>
                  <a:schemeClr val="tx1"/>
                </a:solidFill>
              </a:rPr>
              <a:t>rapin</a:t>
            </a:r>
            <a:r>
              <a:rPr lang="en-US" sz="2400" dirty="0" smtClean="0">
                <a:solidFill>
                  <a:schemeClr val="tx1"/>
                </a:solidFill>
              </a:rPr>
              <a:t>’ his girl an’ had him arrested an’ put in jail.” (page 124)</a:t>
            </a:r>
          </a:p>
          <a:p>
            <a:endParaRPr lang="en-US" sz="2400" dirty="0" smtClean="0">
              <a:solidFill>
                <a:schemeClr val="tx1"/>
              </a:solidFill>
            </a:endParaRPr>
          </a:p>
          <a:p>
            <a:r>
              <a:rPr lang="en-US" sz="2400" dirty="0" smtClean="0">
                <a:solidFill>
                  <a:schemeClr val="tx1"/>
                </a:solidFill>
              </a:rPr>
              <a:t>Jem goes on to ask why they sing like they do (linin’).  Cal says that they can’t afford books, plus not everyone can read. </a:t>
            </a:r>
          </a:p>
          <a:p>
            <a:endParaRPr lang="en-US" sz="2400" dirty="0">
              <a:solidFill>
                <a:schemeClr val="tx1"/>
              </a:solidFill>
            </a:endParaRPr>
          </a:p>
          <a:p>
            <a:r>
              <a:rPr lang="en-US" sz="2400" dirty="0" smtClean="0">
                <a:solidFill>
                  <a:schemeClr val="tx1"/>
                </a:solidFill>
              </a:rPr>
              <a:t>Jem also questioned the way Cal talked at church.  Cal said, “Suppose you and Scout talked colored-folks’ talk at home it’d be out of place, wouldn’t it?  Now what if I talked white-folks’ talk at church, and with my neighbors?” </a:t>
            </a:r>
            <a:br>
              <a:rPr lang="en-US" sz="2400" dirty="0" smtClean="0">
                <a:solidFill>
                  <a:schemeClr val="tx1"/>
                </a:solidFill>
              </a:rPr>
            </a:br>
            <a:endParaRPr lang="en-US" sz="2400" dirty="0" smtClean="0">
              <a:solidFill>
                <a:schemeClr val="tx1"/>
              </a:solidFill>
            </a:endParaRPr>
          </a:p>
          <a:p>
            <a:pPr lvl="0"/>
            <a:r>
              <a:rPr lang="en-US" sz="2400" dirty="0">
                <a:solidFill>
                  <a:schemeClr val="tx1"/>
                </a:solidFill>
              </a:rPr>
              <a:t>When the children return home, find Aunt Alexandra waiting for them</a:t>
            </a:r>
          </a:p>
          <a:p>
            <a:endParaRPr lang="en-US" sz="2400" dirty="0">
              <a:solidFill>
                <a:schemeClr val="tx1"/>
              </a:solidFill>
            </a:endParaRPr>
          </a:p>
          <a:p>
            <a:endParaRPr lang="en-US" sz="2400" dirty="0" smtClean="0">
              <a:solidFill>
                <a:schemeClr val="tx1"/>
              </a:solidFill>
            </a:endParaRPr>
          </a:p>
        </p:txBody>
      </p:sp>
    </p:spTree>
    <p:extLst>
      <p:ext uri="{BB962C8B-B14F-4D97-AF65-F5344CB8AC3E}">
        <p14:creationId xmlns:p14="http://schemas.microsoft.com/office/powerpoint/2010/main" val="110025252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12 Analysis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solidFill>
                  <a:schemeClr val="tx1"/>
                </a:solidFill>
              </a:rPr>
              <a:t>Scout’s and Jem’s </a:t>
            </a:r>
            <a:r>
              <a:rPr lang="en-US" dirty="0">
                <a:solidFill>
                  <a:schemeClr val="tx1"/>
                </a:solidFill>
              </a:rPr>
              <a:t>journey to Calpurnia’s church is the </a:t>
            </a:r>
            <a:r>
              <a:rPr lang="en-US" b="1" dirty="0">
                <a:solidFill>
                  <a:schemeClr val="tx1"/>
                </a:solidFill>
              </a:rPr>
              <a:t>reader’s first glimpse of the black community</a:t>
            </a:r>
            <a:r>
              <a:rPr lang="en-US" dirty="0">
                <a:solidFill>
                  <a:schemeClr val="tx1"/>
                </a:solidFill>
              </a:rPr>
              <a:t> in Maycomb, which is portrayed in an overwhelmingly </a:t>
            </a:r>
            <a:r>
              <a:rPr lang="en-US" b="1" dirty="0">
                <a:solidFill>
                  <a:schemeClr val="tx1"/>
                </a:solidFill>
              </a:rPr>
              <a:t>positive light</a:t>
            </a:r>
            <a:r>
              <a:rPr lang="en-US" dirty="0">
                <a:solidFill>
                  <a:schemeClr val="tx1"/>
                </a:solidFill>
              </a:rPr>
              <a:t>. </a:t>
            </a:r>
            <a:endParaRPr lang="en-US" dirty="0" smtClean="0">
              <a:solidFill>
                <a:schemeClr val="tx1"/>
              </a:solidFill>
            </a:endParaRPr>
          </a:p>
          <a:p>
            <a:endParaRPr lang="en-US" dirty="0" smtClean="0">
              <a:solidFill>
                <a:schemeClr val="tx1"/>
              </a:solidFill>
            </a:endParaRPr>
          </a:p>
          <a:p>
            <a:r>
              <a:rPr lang="en-US" dirty="0" smtClean="0">
                <a:solidFill>
                  <a:schemeClr val="tx1"/>
                </a:solidFill>
              </a:rPr>
              <a:t>An </a:t>
            </a:r>
            <a:r>
              <a:rPr lang="en-US" dirty="0">
                <a:solidFill>
                  <a:schemeClr val="tx1"/>
                </a:solidFill>
              </a:rPr>
              <a:t>air of </a:t>
            </a:r>
            <a:r>
              <a:rPr lang="en-US" b="1" dirty="0">
                <a:solidFill>
                  <a:schemeClr val="tx1"/>
                </a:solidFill>
              </a:rPr>
              <a:t>desperate poverty </a:t>
            </a:r>
            <a:r>
              <a:rPr lang="en-US" dirty="0">
                <a:solidFill>
                  <a:schemeClr val="tx1"/>
                </a:solidFill>
              </a:rPr>
              <a:t>hangs over the church—the building is unpainted, they cannot afford hymnals, and the congregation is illiterate—yet the adversity seems to bring the </a:t>
            </a:r>
            <a:r>
              <a:rPr lang="en-US" b="1" dirty="0">
                <a:solidFill>
                  <a:schemeClr val="tx1"/>
                </a:solidFill>
              </a:rPr>
              <a:t>people closer together and creates a stronger sense of </a:t>
            </a:r>
            <a:r>
              <a:rPr lang="en-US" b="1" dirty="0" smtClean="0">
                <a:solidFill>
                  <a:schemeClr val="tx1"/>
                </a:solidFill>
              </a:rPr>
              <a:t>community</a:t>
            </a:r>
          </a:p>
          <a:p>
            <a:endParaRPr lang="en-US" b="1" dirty="0">
              <a:solidFill>
                <a:schemeClr val="tx1"/>
              </a:solidFill>
            </a:endParaRPr>
          </a:p>
          <a:p>
            <a:r>
              <a:rPr lang="en-US" dirty="0" smtClean="0">
                <a:solidFill>
                  <a:schemeClr val="tx1"/>
                </a:solidFill>
              </a:rPr>
              <a:t>Lee </a:t>
            </a:r>
            <a:r>
              <a:rPr lang="en-US" b="1" dirty="0" smtClean="0">
                <a:solidFill>
                  <a:schemeClr val="tx1"/>
                </a:solidFill>
              </a:rPr>
              <a:t>introduces this community at a crucial time</a:t>
            </a:r>
            <a:r>
              <a:rPr lang="en-US" dirty="0" smtClean="0">
                <a:solidFill>
                  <a:schemeClr val="tx1"/>
                </a:solidFill>
              </a:rPr>
              <a:t>.  By casting a positive light on this community, it emphasizes the racist attitude from </a:t>
            </a:r>
            <a:r>
              <a:rPr lang="en-US" dirty="0" err="1" smtClean="0">
                <a:solidFill>
                  <a:schemeClr val="tx1"/>
                </a:solidFill>
              </a:rPr>
              <a:t>Maycomb’s</a:t>
            </a:r>
            <a:r>
              <a:rPr lang="en-US" dirty="0" smtClean="0">
                <a:solidFill>
                  <a:schemeClr val="tx1"/>
                </a:solidFill>
              </a:rPr>
              <a:t> whites right before the trial begins.</a:t>
            </a:r>
            <a:endParaRPr lang="en-US" dirty="0">
              <a:solidFill>
                <a:schemeClr val="tx1"/>
              </a:solidFill>
            </a:endParaRPr>
          </a:p>
        </p:txBody>
      </p:sp>
    </p:spTree>
    <p:extLst>
      <p:ext uri="{BB962C8B-B14F-4D97-AF65-F5344CB8AC3E}">
        <p14:creationId xmlns:p14="http://schemas.microsoft.com/office/powerpoint/2010/main" val="343109377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12 Analysis</a:t>
            </a:r>
            <a:endParaRPr lang="en-US" dirty="0"/>
          </a:p>
        </p:txBody>
      </p:sp>
      <p:sp>
        <p:nvSpPr>
          <p:cNvPr id="3" name="Content Placeholder 2"/>
          <p:cNvSpPr>
            <a:spLocks noGrp="1"/>
          </p:cNvSpPr>
          <p:nvPr>
            <p:ph idx="1"/>
          </p:nvPr>
        </p:nvSpPr>
        <p:spPr/>
        <p:txBody>
          <a:bodyPr>
            <a:normAutofit/>
          </a:bodyPr>
          <a:lstStyle/>
          <a:p>
            <a:r>
              <a:rPr lang="en-US" sz="2800" dirty="0" smtClean="0">
                <a:solidFill>
                  <a:schemeClr val="tx1"/>
                </a:solidFill>
              </a:rPr>
              <a:t>This visit to the church brings Calpurnia to center stage in the novel</a:t>
            </a:r>
          </a:p>
          <a:p>
            <a:endParaRPr lang="en-US" sz="2800" dirty="0" smtClean="0">
              <a:solidFill>
                <a:schemeClr val="tx1"/>
              </a:solidFill>
            </a:endParaRPr>
          </a:p>
          <a:p>
            <a:r>
              <a:rPr lang="en-US" sz="2800" dirty="0" smtClean="0">
                <a:solidFill>
                  <a:schemeClr val="tx1"/>
                </a:solidFill>
              </a:rPr>
              <a:t>Her character serves as the bridge between two worlds </a:t>
            </a:r>
          </a:p>
          <a:p>
            <a:pPr marL="0" indent="0">
              <a:buNone/>
            </a:pPr>
            <a:endParaRPr lang="en-US" sz="2800" dirty="0" smtClean="0">
              <a:solidFill>
                <a:schemeClr val="tx1"/>
              </a:solidFill>
            </a:endParaRPr>
          </a:p>
          <a:p>
            <a:r>
              <a:rPr lang="en-US" sz="2800" dirty="0" smtClean="0">
                <a:solidFill>
                  <a:schemeClr val="tx1"/>
                </a:solidFill>
              </a:rPr>
              <a:t>Not only does class distinction divide the two races, but language does as well</a:t>
            </a:r>
            <a:endParaRPr lang="en-US" sz="2800" dirty="0">
              <a:solidFill>
                <a:schemeClr val="tx1"/>
              </a:solidFill>
            </a:endParaRPr>
          </a:p>
        </p:txBody>
      </p:sp>
    </p:spTree>
    <p:extLst>
      <p:ext uri="{BB962C8B-B14F-4D97-AF65-F5344CB8AC3E}">
        <p14:creationId xmlns:p14="http://schemas.microsoft.com/office/powerpoint/2010/main" val="68262273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12 Analysis</a:t>
            </a:r>
            <a:endParaRPr lang="en-US" dirty="0"/>
          </a:p>
        </p:txBody>
      </p:sp>
      <p:sp>
        <p:nvSpPr>
          <p:cNvPr id="3" name="Content Placeholder 2"/>
          <p:cNvSpPr>
            <a:spLocks noGrp="1"/>
          </p:cNvSpPr>
          <p:nvPr>
            <p:ph idx="1"/>
          </p:nvPr>
        </p:nvSpPr>
        <p:spPr/>
        <p:txBody>
          <a:bodyPr>
            <a:normAutofit/>
          </a:bodyPr>
          <a:lstStyle/>
          <a:p>
            <a:r>
              <a:rPr lang="en-US" dirty="0" smtClean="0">
                <a:solidFill>
                  <a:schemeClr val="tx1"/>
                </a:solidFill>
              </a:rPr>
              <a:t>This theme emerges again:</a:t>
            </a:r>
          </a:p>
          <a:p>
            <a:pPr lvl="1"/>
            <a:r>
              <a:rPr lang="en-US" dirty="0">
                <a:solidFill>
                  <a:schemeClr val="tx1"/>
                </a:solidFill>
              </a:rPr>
              <a:t>P</a:t>
            </a:r>
            <a:r>
              <a:rPr lang="en-US" dirty="0" smtClean="0">
                <a:solidFill>
                  <a:schemeClr val="tx1"/>
                </a:solidFill>
              </a:rPr>
              <a:t>ut yourself in another’s skin</a:t>
            </a:r>
          </a:p>
          <a:p>
            <a:pPr lvl="1"/>
            <a:r>
              <a:rPr lang="en-US" dirty="0" smtClean="0">
                <a:solidFill>
                  <a:schemeClr val="tx1"/>
                </a:solidFill>
              </a:rPr>
              <a:t>Glimpse at the black community </a:t>
            </a:r>
          </a:p>
          <a:p>
            <a:pPr lvl="1"/>
            <a:endParaRPr lang="en-US" dirty="0">
              <a:solidFill>
                <a:schemeClr val="tx1"/>
              </a:solidFill>
            </a:endParaRPr>
          </a:p>
          <a:p>
            <a:pPr lvl="1"/>
            <a:endParaRPr lang="en-US" dirty="0" smtClean="0">
              <a:solidFill>
                <a:schemeClr val="tx1"/>
              </a:solidFill>
            </a:endParaRPr>
          </a:p>
          <a:p>
            <a:r>
              <a:rPr lang="en-US" sz="2800" dirty="0" smtClean="0">
                <a:solidFill>
                  <a:schemeClr val="tx1"/>
                </a:solidFill>
              </a:rPr>
              <a:t>Because of racial prejudice, Maycomb community will take Ewell’s word (bad reputation) over a black man’s (good reputation)</a:t>
            </a:r>
          </a:p>
        </p:txBody>
      </p:sp>
    </p:spTree>
    <p:extLst>
      <p:ext uri="{BB962C8B-B14F-4D97-AF65-F5344CB8AC3E}">
        <p14:creationId xmlns:p14="http://schemas.microsoft.com/office/powerpoint/2010/main" val="6592350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13</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smtClean="0">
                <a:solidFill>
                  <a:schemeClr val="tx1"/>
                </a:solidFill>
              </a:rPr>
              <a:t>Aunt Alexandra will stay with children for a while to give them a “feminine influence”</a:t>
            </a:r>
          </a:p>
          <a:p>
            <a:endParaRPr lang="en-US" sz="2800" dirty="0" smtClean="0">
              <a:solidFill>
                <a:schemeClr val="tx1"/>
              </a:solidFill>
            </a:endParaRPr>
          </a:p>
          <a:p>
            <a:r>
              <a:rPr lang="en-US" sz="2800" dirty="0" smtClean="0">
                <a:solidFill>
                  <a:schemeClr val="tx1"/>
                </a:solidFill>
              </a:rPr>
              <a:t>Maycomb gives her a fine welcome (bake her cakes and invite for coffee)</a:t>
            </a:r>
          </a:p>
          <a:p>
            <a:endParaRPr lang="en-US" sz="2800" dirty="0" smtClean="0">
              <a:solidFill>
                <a:schemeClr val="tx1"/>
              </a:solidFill>
            </a:endParaRPr>
          </a:p>
          <a:p>
            <a:r>
              <a:rPr lang="en-US" sz="2800" dirty="0" smtClean="0">
                <a:solidFill>
                  <a:schemeClr val="tx1"/>
                </a:solidFill>
              </a:rPr>
              <a:t>Talks of “family consciousness” and how it is an integral part of life in Maycomb (old town where same families lived for generations)</a:t>
            </a:r>
          </a:p>
          <a:p>
            <a:endParaRPr lang="en-US" sz="2800" dirty="0">
              <a:solidFill>
                <a:schemeClr val="tx1"/>
              </a:solidFill>
            </a:endParaRPr>
          </a:p>
          <a:p>
            <a:r>
              <a:rPr lang="en-US" sz="2800" dirty="0" smtClean="0">
                <a:solidFill>
                  <a:schemeClr val="tx1"/>
                </a:solidFill>
              </a:rPr>
              <a:t>Even though she may appear overbearing, she demonstrates pride in her family</a:t>
            </a:r>
            <a:endParaRPr lang="en-US" sz="2800" dirty="0">
              <a:solidFill>
                <a:schemeClr val="tx1"/>
              </a:solidFill>
            </a:endParaRPr>
          </a:p>
        </p:txBody>
      </p:sp>
    </p:spTree>
    <p:extLst>
      <p:ext uri="{BB962C8B-B14F-4D97-AF65-F5344CB8AC3E}">
        <p14:creationId xmlns:p14="http://schemas.microsoft.com/office/powerpoint/2010/main" val="153295226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13</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Alexandra orders Atticus to lecture them on the subject of their ancestry</a:t>
            </a:r>
          </a:p>
          <a:p>
            <a:endParaRPr lang="en-US" dirty="0"/>
          </a:p>
          <a:p>
            <a:r>
              <a:rPr lang="en-US" dirty="0" smtClean="0"/>
              <a:t>Atticus grew serious and said, “Your aunt has asked me to try and impress upon you and jean Louise that you are not from run-of-the-mill people, that you are the product of several generations’ gentle breeding…and you should try and live up to your name.” (page 133).</a:t>
            </a:r>
          </a:p>
          <a:p>
            <a:endParaRPr lang="en-US" dirty="0" smtClean="0"/>
          </a:p>
          <a:p>
            <a:r>
              <a:rPr lang="en-US" dirty="0" smtClean="0"/>
              <a:t>In this attempt, he appears to have changed, and makes Scout cry</a:t>
            </a:r>
            <a:endParaRPr lang="en-US" dirty="0"/>
          </a:p>
        </p:txBody>
      </p:sp>
    </p:spTree>
    <p:extLst>
      <p:ext uri="{BB962C8B-B14F-4D97-AF65-F5344CB8AC3E}">
        <p14:creationId xmlns:p14="http://schemas.microsoft.com/office/powerpoint/2010/main" val="241478948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14</a:t>
            </a:r>
            <a:endParaRPr lang="en-US" dirty="0"/>
          </a:p>
        </p:txBody>
      </p:sp>
      <p:sp>
        <p:nvSpPr>
          <p:cNvPr id="3" name="Content Placeholder 2"/>
          <p:cNvSpPr>
            <a:spLocks noGrp="1"/>
          </p:cNvSpPr>
          <p:nvPr>
            <p:ph idx="1"/>
          </p:nvPr>
        </p:nvSpPr>
        <p:spPr/>
        <p:txBody>
          <a:bodyPr>
            <a:normAutofit/>
          </a:bodyPr>
          <a:lstStyle/>
          <a:p>
            <a:r>
              <a:rPr lang="en-US" sz="2400" dirty="0" smtClean="0">
                <a:solidFill>
                  <a:schemeClr val="tx1"/>
                </a:solidFill>
              </a:rPr>
              <a:t>Scout asks what rape is, and Atticus tells her</a:t>
            </a:r>
          </a:p>
          <a:p>
            <a:endParaRPr lang="en-US" sz="2400" dirty="0" smtClean="0">
              <a:solidFill>
                <a:schemeClr val="tx1"/>
              </a:solidFill>
            </a:endParaRPr>
          </a:p>
          <a:p>
            <a:r>
              <a:rPr lang="en-US" sz="2400" dirty="0" smtClean="0">
                <a:solidFill>
                  <a:schemeClr val="tx1"/>
                </a:solidFill>
              </a:rPr>
              <a:t>The topic of the children going to Cal’s church last week came up</a:t>
            </a:r>
          </a:p>
          <a:p>
            <a:endParaRPr lang="en-US" sz="2400" dirty="0" smtClean="0">
              <a:solidFill>
                <a:schemeClr val="tx1"/>
              </a:solidFill>
            </a:endParaRPr>
          </a:p>
          <a:p>
            <a:r>
              <a:rPr lang="en-US" sz="2400" dirty="0" smtClean="0">
                <a:solidFill>
                  <a:schemeClr val="tx1"/>
                </a:solidFill>
              </a:rPr>
              <a:t>Aunt Alexandra says that will not happen again</a:t>
            </a:r>
            <a:endParaRPr lang="en-US" sz="2400" dirty="0">
              <a:solidFill>
                <a:schemeClr val="tx1"/>
              </a:solidFill>
            </a:endParaRPr>
          </a:p>
        </p:txBody>
      </p:sp>
    </p:spTree>
    <p:extLst>
      <p:ext uri="{BB962C8B-B14F-4D97-AF65-F5344CB8AC3E}">
        <p14:creationId xmlns:p14="http://schemas.microsoft.com/office/powerpoint/2010/main" val="360807620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14</a:t>
            </a:r>
            <a:endParaRPr lang="en-US" dirty="0"/>
          </a:p>
        </p:txBody>
      </p:sp>
      <p:sp>
        <p:nvSpPr>
          <p:cNvPr id="3" name="Content Placeholder 2"/>
          <p:cNvSpPr>
            <a:spLocks noGrp="1"/>
          </p:cNvSpPr>
          <p:nvPr>
            <p:ph idx="1"/>
          </p:nvPr>
        </p:nvSpPr>
        <p:spPr/>
        <p:txBody>
          <a:bodyPr>
            <a:normAutofit/>
          </a:bodyPr>
          <a:lstStyle/>
          <a:p>
            <a:r>
              <a:rPr lang="en-US" sz="2400" dirty="0" smtClean="0">
                <a:solidFill>
                  <a:schemeClr val="tx1"/>
                </a:solidFill>
              </a:rPr>
              <a:t>Alexandra tries to get rid of Cal and Atticus refuses by saying, “She’s a faithful member of this family and you’ll simply have to accept things the way they are” (page 137)</a:t>
            </a:r>
          </a:p>
          <a:p>
            <a:endParaRPr lang="en-US" sz="2400" dirty="0" smtClean="0">
              <a:solidFill>
                <a:schemeClr val="tx1"/>
              </a:solidFill>
            </a:endParaRPr>
          </a:p>
          <a:p>
            <a:r>
              <a:rPr lang="en-US" sz="2400" dirty="0" smtClean="0">
                <a:solidFill>
                  <a:schemeClr val="tx1"/>
                </a:solidFill>
              </a:rPr>
              <a:t>Jem tells Scout not to antagonize Alexandra (does it in a condescending way).  Scout gets angry at being lectured and attacks him.</a:t>
            </a:r>
          </a:p>
          <a:p>
            <a:endParaRPr lang="en-US" dirty="0" smtClean="0">
              <a:solidFill>
                <a:schemeClr val="tx1"/>
              </a:solidFill>
            </a:endParaRPr>
          </a:p>
        </p:txBody>
      </p:sp>
    </p:spTree>
    <p:extLst>
      <p:ext uri="{BB962C8B-B14F-4D97-AF65-F5344CB8AC3E}">
        <p14:creationId xmlns:p14="http://schemas.microsoft.com/office/powerpoint/2010/main" val="25236298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7642" y="533400"/>
            <a:ext cx="5700087" cy="646331"/>
          </a:xfrm>
          <a:prstGeom prst="rect">
            <a:avLst/>
          </a:prstGeom>
        </p:spPr>
        <p:txBody>
          <a:bodyPr wrap="none">
            <a:spAutoFit/>
          </a:bodyPr>
          <a:lstStyle/>
          <a:p>
            <a:r>
              <a:rPr lang="en-US" sz="3600" b="1" dirty="0">
                <a:latin typeface="+mj-lt"/>
              </a:rPr>
              <a:t>What happened in Chapter 1</a:t>
            </a:r>
            <a:endParaRPr lang="en-US" sz="3600" dirty="0">
              <a:latin typeface="+mj-lt"/>
            </a:endParaRPr>
          </a:p>
        </p:txBody>
      </p:sp>
      <p:sp>
        <p:nvSpPr>
          <p:cNvPr id="3" name="Rectangle 2"/>
          <p:cNvSpPr/>
          <p:nvPr/>
        </p:nvSpPr>
        <p:spPr>
          <a:xfrm>
            <a:off x="2743200" y="1676400"/>
            <a:ext cx="5486400" cy="3816429"/>
          </a:xfrm>
          <a:prstGeom prst="rect">
            <a:avLst/>
          </a:prstGeom>
        </p:spPr>
        <p:txBody>
          <a:bodyPr wrap="square">
            <a:spAutoFit/>
          </a:bodyPr>
          <a:lstStyle/>
          <a:p>
            <a:pPr marL="457200" indent="-457200">
              <a:buFont typeface="Arial" pitchFamily="34" charset="0"/>
              <a:buChar char="•"/>
            </a:pPr>
            <a:r>
              <a:rPr lang="en-US" sz="2200" dirty="0">
                <a:latin typeface="+mj-lt"/>
              </a:rPr>
              <a:t>Narrated by Jean Louise Finch (Scout)</a:t>
            </a:r>
          </a:p>
          <a:p>
            <a:pPr marL="457200" indent="-457200">
              <a:buFont typeface="Arial" pitchFamily="34" charset="0"/>
              <a:buChar char="•"/>
            </a:pPr>
            <a:r>
              <a:rPr lang="en-US" sz="2200" dirty="0">
                <a:latin typeface="+mj-lt"/>
              </a:rPr>
              <a:t>Scout starts to explain the circumstances that led to the broken arm of her older brother, Jem</a:t>
            </a:r>
          </a:p>
          <a:p>
            <a:pPr marL="457200" indent="-457200">
              <a:buFont typeface="Arial" pitchFamily="34" charset="0"/>
              <a:buChar char="•"/>
            </a:pPr>
            <a:r>
              <a:rPr lang="en-US" sz="2200" dirty="0" smtClean="0">
                <a:latin typeface="+mj-lt"/>
              </a:rPr>
              <a:t>Goes into family history: First </a:t>
            </a:r>
            <a:r>
              <a:rPr lang="en-US" sz="2200" dirty="0">
                <a:latin typeface="+mj-lt"/>
              </a:rPr>
              <a:t>of her ancestors to come to America was a fur trader named Simon Finch, who fled England to escape religious torment.  He established a successful farm on the banks of the Alabama River.</a:t>
            </a:r>
          </a:p>
          <a:p>
            <a:pPr marL="457200" indent="-457200">
              <a:buFont typeface="Arial" pitchFamily="34" charset="0"/>
              <a:buChar char="•"/>
            </a:pPr>
            <a:r>
              <a:rPr lang="en-US" sz="2200" dirty="0">
                <a:latin typeface="+mj-lt"/>
              </a:rPr>
              <a:t>The farm was known as Finch’s Landing</a:t>
            </a:r>
          </a:p>
        </p:txBody>
      </p:sp>
    </p:spTree>
    <p:extLst>
      <p:ext uri="{BB962C8B-B14F-4D97-AF65-F5344CB8AC3E}">
        <p14:creationId xmlns:p14="http://schemas.microsoft.com/office/powerpoint/2010/main" val="111558342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14</a:t>
            </a:r>
            <a:endParaRPr lang="en-US" dirty="0"/>
          </a:p>
        </p:txBody>
      </p:sp>
      <p:sp>
        <p:nvSpPr>
          <p:cNvPr id="3" name="Content Placeholder 2"/>
          <p:cNvSpPr>
            <a:spLocks noGrp="1"/>
          </p:cNvSpPr>
          <p:nvPr>
            <p:ph idx="1"/>
          </p:nvPr>
        </p:nvSpPr>
        <p:spPr/>
        <p:txBody>
          <a:bodyPr>
            <a:normAutofit/>
          </a:bodyPr>
          <a:lstStyle/>
          <a:p>
            <a:r>
              <a:rPr lang="en-US" sz="2400" dirty="0" smtClean="0">
                <a:solidFill>
                  <a:schemeClr val="tx1"/>
                </a:solidFill>
              </a:rPr>
              <a:t>Dill hiding under bed (thought it was a snake)</a:t>
            </a:r>
          </a:p>
          <a:p>
            <a:endParaRPr lang="en-US" sz="2400" dirty="0" smtClean="0">
              <a:solidFill>
                <a:schemeClr val="tx1"/>
              </a:solidFill>
            </a:endParaRPr>
          </a:p>
          <a:p>
            <a:r>
              <a:rPr lang="en-US" sz="2400" dirty="0" smtClean="0">
                <a:solidFill>
                  <a:schemeClr val="tx1"/>
                </a:solidFill>
              </a:rPr>
              <a:t>Dill recites this narrative: “Having been bound in chains and left to die in the basement…by his new father, who disliked him, and secretly kept alive on raw field peas by a passing farmer who heard his cries for help…” (page 140)</a:t>
            </a:r>
          </a:p>
          <a:p>
            <a:endParaRPr lang="en-US" sz="2400" dirty="0" smtClean="0">
              <a:solidFill>
                <a:schemeClr val="tx1"/>
              </a:solidFill>
            </a:endParaRPr>
          </a:p>
          <a:p>
            <a:r>
              <a:rPr lang="en-US" sz="2400" dirty="0" smtClean="0">
                <a:solidFill>
                  <a:schemeClr val="tx1"/>
                </a:solidFill>
              </a:rPr>
              <a:t>Tells real story, which involves him taking 13 dollars from mom’s purse, caught a train, walked, and then picked up by a cotton wagon</a:t>
            </a:r>
            <a:endParaRPr lang="en-US" sz="2400" dirty="0">
              <a:solidFill>
                <a:schemeClr val="tx1"/>
              </a:solidFill>
            </a:endParaRPr>
          </a:p>
        </p:txBody>
      </p:sp>
    </p:spTree>
    <p:extLst>
      <p:ext uri="{BB962C8B-B14F-4D97-AF65-F5344CB8AC3E}">
        <p14:creationId xmlns:p14="http://schemas.microsoft.com/office/powerpoint/2010/main" val="384579798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14</a:t>
            </a:r>
            <a:endParaRPr lang="en-US" dirty="0"/>
          </a:p>
        </p:txBody>
      </p:sp>
      <p:sp>
        <p:nvSpPr>
          <p:cNvPr id="3" name="Content Placeholder 2"/>
          <p:cNvSpPr>
            <a:spLocks noGrp="1"/>
          </p:cNvSpPr>
          <p:nvPr>
            <p:ph idx="1"/>
          </p:nvPr>
        </p:nvSpPr>
        <p:spPr/>
        <p:txBody>
          <a:bodyPr>
            <a:normAutofit/>
          </a:bodyPr>
          <a:lstStyle/>
          <a:p>
            <a:pPr lvl="0"/>
            <a:r>
              <a:rPr lang="en-US" sz="2700" dirty="0" err="1" smtClean="0">
                <a:solidFill>
                  <a:schemeClr val="tx1"/>
                </a:solidFill>
              </a:rPr>
              <a:t>Jem</a:t>
            </a:r>
            <a:r>
              <a:rPr lang="en-US" sz="2700" dirty="0" smtClean="0">
                <a:solidFill>
                  <a:schemeClr val="tx1"/>
                </a:solidFill>
              </a:rPr>
              <a:t> “broke the remaining code of our childhood” (page 141) and tells Atticus</a:t>
            </a:r>
          </a:p>
          <a:p>
            <a:pPr lvl="0"/>
            <a:endParaRPr lang="en-US" sz="2700" dirty="0">
              <a:solidFill>
                <a:schemeClr val="tx1"/>
              </a:solidFill>
            </a:endParaRPr>
          </a:p>
          <a:p>
            <a:pPr lvl="0"/>
            <a:r>
              <a:rPr lang="en-US" sz="2700" dirty="0">
                <a:solidFill>
                  <a:schemeClr val="tx1"/>
                </a:solidFill>
              </a:rPr>
              <a:t>Atticus goes next door to Miss </a:t>
            </a:r>
            <a:r>
              <a:rPr lang="en-US" sz="2700" dirty="0" smtClean="0">
                <a:solidFill>
                  <a:schemeClr val="tx1"/>
                </a:solidFill>
              </a:rPr>
              <a:t>Rachel</a:t>
            </a:r>
          </a:p>
          <a:p>
            <a:pPr lvl="0"/>
            <a:endParaRPr lang="en-US" sz="2700" dirty="0">
              <a:solidFill>
                <a:schemeClr val="tx1"/>
              </a:solidFill>
            </a:endParaRPr>
          </a:p>
          <a:p>
            <a:pPr lvl="0"/>
            <a:r>
              <a:rPr lang="en-US" sz="2700" dirty="0" smtClean="0">
                <a:solidFill>
                  <a:schemeClr val="tx1"/>
                </a:solidFill>
              </a:rPr>
              <a:t> Scout and Dill talk </a:t>
            </a:r>
          </a:p>
          <a:p>
            <a:pPr lvl="1"/>
            <a:r>
              <a:rPr lang="en-US" sz="2000" dirty="0" smtClean="0">
                <a:solidFill>
                  <a:schemeClr val="tx1"/>
                </a:solidFill>
              </a:rPr>
              <a:t>Dill’s </a:t>
            </a:r>
            <a:r>
              <a:rPr lang="en-US" sz="2000" dirty="0">
                <a:solidFill>
                  <a:schemeClr val="tx1"/>
                </a:solidFill>
              </a:rPr>
              <a:t>account of his family troubles </a:t>
            </a:r>
            <a:r>
              <a:rPr lang="en-US" sz="2000" b="1" dirty="0">
                <a:solidFill>
                  <a:schemeClr val="tx1"/>
                </a:solidFill>
              </a:rPr>
              <a:t>reminds both Scout and the reader of the Finch household’s good fortune</a:t>
            </a:r>
            <a:r>
              <a:rPr lang="en-US" sz="2200" b="1" dirty="0">
                <a:solidFill>
                  <a:schemeClr val="tx1"/>
                </a:solidFill>
              </a:rPr>
              <a:t>. </a:t>
            </a:r>
            <a:r>
              <a:rPr lang="en-US" sz="2000" dirty="0">
                <a:solidFill>
                  <a:schemeClr val="tx1"/>
                </a:solidFill>
              </a:rPr>
              <a:t>Atticus is a wonderful father, and Aunt Alexandra’s faults result from caring too much rather than too little. </a:t>
            </a:r>
            <a:r>
              <a:rPr lang="en-US" sz="2000" b="1" dirty="0">
                <a:solidFill>
                  <a:schemeClr val="tx1"/>
                </a:solidFill>
              </a:rPr>
              <a:t>Dill’s parents have </a:t>
            </a:r>
            <a:r>
              <a:rPr lang="en-US" sz="2000" b="1" dirty="0" smtClean="0">
                <a:solidFill>
                  <a:schemeClr val="tx1"/>
                </a:solidFill>
              </a:rPr>
              <a:t>neglected him, </a:t>
            </a:r>
            <a:r>
              <a:rPr lang="en-US" sz="2000" b="1" dirty="0">
                <a:solidFill>
                  <a:schemeClr val="tx1"/>
                </a:solidFill>
              </a:rPr>
              <a:t>perhaps the greatest offense a parent can commit.</a:t>
            </a:r>
          </a:p>
          <a:p>
            <a:endParaRPr lang="en-US" dirty="0">
              <a:solidFill>
                <a:schemeClr val="tx1"/>
              </a:solidFill>
            </a:endParaRPr>
          </a:p>
        </p:txBody>
      </p:sp>
    </p:spTree>
    <p:extLst>
      <p:ext uri="{BB962C8B-B14F-4D97-AF65-F5344CB8AC3E}">
        <p14:creationId xmlns:p14="http://schemas.microsoft.com/office/powerpoint/2010/main" val="159879692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15</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solidFill>
                  <a:schemeClr val="tx1"/>
                </a:solidFill>
              </a:rPr>
              <a:t>New Characters:</a:t>
            </a:r>
          </a:p>
          <a:p>
            <a:r>
              <a:rPr lang="en-US" dirty="0" smtClean="0">
                <a:solidFill>
                  <a:schemeClr val="tx1"/>
                </a:solidFill>
              </a:rPr>
              <a:t>Mr. Cunningham (Walter’s father)</a:t>
            </a:r>
          </a:p>
          <a:p>
            <a:r>
              <a:rPr lang="en-US" dirty="0" smtClean="0">
                <a:solidFill>
                  <a:schemeClr val="tx1"/>
                </a:solidFill>
              </a:rPr>
              <a:t>Mr. Underwood (owns the newspaper)</a:t>
            </a:r>
          </a:p>
          <a:p>
            <a:endParaRPr lang="en-US" dirty="0">
              <a:solidFill>
                <a:schemeClr val="tx1"/>
              </a:solidFill>
            </a:endParaRPr>
          </a:p>
          <a:p>
            <a:r>
              <a:rPr lang="en-US" dirty="0" smtClean="0">
                <a:solidFill>
                  <a:schemeClr val="tx1"/>
                </a:solidFill>
              </a:rPr>
              <a:t>A week after Dill’s arrival, a group of men come to Atticus’ house (talk of the trial)</a:t>
            </a:r>
          </a:p>
          <a:p>
            <a:endParaRPr lang="en-US" dirty="0" smtClean="0">
              <a:solidFill>
                <a:schemeClr val="tx1"/>
              </a:solidFill>
            </a:endParaRPr>
          </a:p>
          <a:p>
            <a:r>
              <a:rPr lang="en-US" dirty="0" smtClean="0">
                <a:solidFill>
                  <a:schemeClr val="tx1"/>
                </a:solidFill>
              </a:rPr>
              <a:t>Trial is nearing, Tom is moved to Maycomb jail, but concerns about a lynch mob have arisen</a:t>
            </a:r>
          </a:p>
          <a:p>
            <a:endParaRPr lang="en-US" dirty="0" smtClean="0">
              <a:solidFill>
                <a:schemeClr val="tx1"/>
              </a:solidFill>
            </a:endParaRPr>
          </a:p>
        </p:txBody>
      </p:sp>
    </p:spTree>
    <p:extLst>
      <p:ext uri="{BB962C8B-B14F-4D97-AF65-F5344CB8AC3E}">
        <p14:creationId xmlns:p14="http://schemas.microsoft.com/office/powerpoint/2010/main" val="270597166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15</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solidFill>
                  <a:schemeClr val="tx1"/>
                </a:solidFill>
              </a:rPr>
              <a:t>Atticus takes the car into town in the evening (usually walks a lot)</a:t>
            </a:r>
          </a:p>
          <a:p>
            <a:endParaRPr lang="en-US" dirty="0" smtClean="0">
              <a:solidFill>
                <a:schemeClr val="tx1"/>
              </a:solidFill>
            </a:endParaRPr>
          </a:p>
          <a:p>
            <a:r>
              <a:rPr lang="en-US" dirty="0" smtClean="0">
                <a:solidFill>
                  <a:schemeClr val="tx1"/>
                </a:solidFill>
              </a:rPr>
              <a:t>Jem (suspicious), Scout and Dill follow him</a:t>
            </a:r>
          </a:p>
          <a:p>
            <a:endParaRPr lang="en-US" dirty="0" smtClean="0">
              <a:solidFill>
                <a:schemeClr val="tx1"/>
              </a:solidFill>
            </a:endParaRPr>
          </a:p>
          <a:p>
            <a:r>
              <a:rPr lang="en-US" dirty="0" smtClean="0">
                <a:solidFill>
                  <a:schemeClr val="tx1"/>
                </a:solidFill>
              </a:rPr>
              <a:t>See that Atticus was sitting in front of Maycomb jail, reading a newspaper</a:t>
            </a:r>
          </a:p>
          <a:p>
            <a:endParaRPr lang="en-US" dirty="0" smtClean="0">
              <a:solidFill>
                <a:schemeClr val="tx1"/>
              </a:solidFill>
            </a:endParaRPr>
          </a:p>
          <a:p>
            <a:r>
              <a:rPr lang="en-US" dirty="0" smtClean="0">
                <a:solidFill>
                  <a:schemeClr val="tx1"/>
                </a:solidFill>
              </a:rPr>
              <a:t>Kids decide to go home and not bother him</a:t>
            </a:r>
            <a:endParaRPr lang="en-US" dirty="0">
              <a:solidFill>
                <a:schemeClr val="tx1"/>
              </a:solidFill>
            </a:endParaRPr>
          </a:p>
        </p:txBody>
      </p:sp>
    </p:spTree>
    <p:extLst>
      <p:ext uri="{BB962C8B-B14F-4D97-AF65-F5344CB8AC3E}">
        <p14:creationId xmlns:p14="http://schemas.microsoft.com/office/powerpoint/2010/main" val="209966017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15</a:t>
            </a:r>
            <a:endParaRPr lang="en-US" dirty="0"/>
          </a:p>
        </p:txBody>
      </p:sp>
      <p:sp>
        <p:nvSpPr>
          <p:cNvPr id="3" name="Content Placeholder 2"/>
          <p:cNvSpPr>
            <a:spLocks noGrp="1"/>
          </p:cNvSpPr>
          <p:nvPr>
            <p:ph idx="1"/>
          </p:nvPr>
        </p:nvSpPr>
        <p:spPr/>
        <p:txBody>
          <a:bodyPr>
            <a:normAutofit lnSpcReduction="10000"/>
          </a:bodyPr>
          <a:lstStyle/>
          <a:p>
            <a:r>
              <a:rPr lang="en-US" sz="2800" dirty="0" smtClean="0">
                <a:solidFill>
                  <a:schemeClr val="tx1"/>
                </a:solidFill>
              </a:rPr>
              <a:t>At that moment, four cars drive into Maycomb and park near jail</a:t>
            </a:r>
          </a:p>
          <a:p>
            <a:endParaRPr lang="en-US" sz="2800" dirty="0" smtClean="0">
              <a:solidFill>
                <a:schemeClr val="tx1"/>
              </a:solidFill>
            </a:endParaRPr>
          </a:p>
          <a:p>
            <a:r>
              <a:rPr lang="en-US" sz="2800" dirty="0" smtClean="0">
                <a:solidFill>
                  <a:schemeClr val="tx1"/>
                </a:solidFill>
              </a:rPr>
              <a:t>Group of men get out and one demands that Atticus move away from the jailhouse door</a:t>
            </a:r>
          </a:p>
          <a:p>
            <a:endParaRPr lang="en-US" sz="2800" dirty="0" smtClean="0">
              <a:solidFill>
                <a:schemeClr val="tx1"/>
              </a:solidFill>
            </a:endParaRPr>
          </a:p>
          <a:p>
            <a:r>
              <a:rPr lang="en-US" sz="2800" dirty="0" smtClean="0">
                <a:solidFill>
                  <a:schemeClr val="tx1"/>
                </a:solidFill>
              </a:rPr>
              <a:t>Atticus refuses</a:t>
            </a:r>
          </a:p>
          <a:p>
            <a:endParaRPr lang="en-US" sz="2800" dirty="0" smtClean="0">
              <a:solidFill>
                <a:schemeClr val="tx1"/>
              </a:solidFill>
            </a:endParaRPr>
          </a:p>
          <a:p>
            <a:r>
              <a:rPr lang="en-US" sz="2800" dirty="0" smtClean="0">
                <a:solidFill>
                  <a:schemeClr val="tx1"/>
                </a:solidFill>
              </a:rPr>
              <a:t>Scout runs out and finds this is a different group of men than those that came to their house</a:t>
            </a:r>
            <a:endParaRPr lang="en-US" sz="2800" dirty="0">
              <a:solidFill>
                <a:schemeClr val="tx1"/>
              </a:solidFill>
            </a:endParaRPr>
          </a:p>
        </p:txBody>
      </p:sp>
    </p:spTree>
    <p:extLst>
      <p:ext uri="{BB962C8B-B14F-4D97-AF65-F5344CB8AC3E}">
        <p14:creationId xmlns:p14="http://schemas.microsoft.com/office/powerpoint/2010/main" val="148217083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15</a:t>
            </a:r>
            <a:endParaRPr lang="en-US" dirty="0"/>
          </a:p>
        </p:txBody>
      </p:sp>
      <p:sp>
        <p:nvSpPr>
          <p:cNvPr id="3" name="Content Placeholder 2"/>
          <p:cNvSpPr>
            <a:spLocks noGrp="1"/>
          </p:cNvSpPr>
          <p:nvPr>
            <p:ph idx="1"/>
          </p:nvPr>
        </p:nvSpPr>
        <p:spPr/>
        <p:txBody>
          <a:bodyPr>
            <a:normAutofit/>
          </a:bodyPr>
          <a:lstStyle/>
          <a:p>
            <a:r>
              <a:rPr lang="en-US" sz="2400" dirty="0" smtClean="0">
                <a:solidFill>
                  <a:schemeClr val="tx1"/>
                </a:solidFill>
              </a:rPr>
              <a:t>Jem and Dill follow</a:t>
            </a:r>
          </a:p>
          <a:p>
            <a:r>
              <a:rPr lang="en-US" sz="2400" dirty="0" smtClean="0">
                <a:solidFill>
                  <a:schemeClr val="tx1"/>
                </a:solidFill>
              </a:rPr>
              <a:t>Atticus orders Jem to go home and Jem refuses</a:t>
            </a:r>
          </a:p>
          <a:p>
            <a:pPr lvl="1"/>
            <a:r>
              <a:rPr lang="en-US" sz="2000" dirty="0">
                <a:solidFill>
                  <a:schemeClr val="tx1"/>
                </a:solidFill>
              </a:rPr>
              <a:t>T</a:t>
            </a:r>
            <a:r>
              <a:rPr lang="en-US" sz="2000" dirty="0" smtClean="0">
                <a:solidFill>
                  <a:schemeClr val="tx1"/>
                </a:solidFill>
              </a:rPr>
              <a:t>his </a:t>
            </a:r>
            <a:r>
              <a:rPr lang="en-US" sz="2000" dirty="0">
                <a:solidFill>
                  <a:schemeClr val="tx1"/>
                </a:solidFill>
              </a:rPr>
              <a:t>scene marks </a:t>
            </a:r>
            <a:r>
              <a:rPr lang="en-US" sz="2000" b="1" dirty="0" err="1">
                <a:solidFill>
                  <a:schemeClr val="tx1"/>
                </a:solidFill>
              </a:rPr>
              <a:t>Jem’s</a:t>
            </a:r>
            <a:r>
              <a:rPr lang="en-US" sz="2000" b="1" dirty="0">
                <a:solidFill>
                  <a:schemeClr val="tx1"/>
                </a:solidFill>
              </a:rPr>
              <a:t> transition from boy to man</a:t>
            </a:r>
            <a:r>
              <a:rPr lang="en-US" sz="2000" dirty="0">
                <a:solidFill>
                  <a:schemeClr val="tx1"/>
                </a:solidFill>
              </a:rPr>
              <a:t>, as he stands beside Atticus and refuses to “go home,” since only a child would do so. </a:t>
            </a:r>
            <a:endParaRPr lang="en-US" sz="2000" dirty="0" smtClean="0">
              <a:solidFill>
                <a:schemeClr val="tx1"/>
              </a:solidFill>
            </a:endParaRPr>
          </a:p>
          <a:p>
            <a:pPr lvl="1"/>
            <a:r>
              <a:rPr lang="en-US" sz="2000" dirty="0" smtClean="0">
                <a:solidFill>
                  <a:schemeClr val="tx1"/>
                </a:solidFill>
              </a:rPr>
              <a:t>Though </a:t>
            </a:r>
            <a:r>
              <a:rPr lang="en-US" sz="2000" b="1" dirty="0">
                <a:solidFill>
                  <a:schemeClr val="tx1"/>
                </a:solidFill>
              </a:rPr>
              <a:t>he disobeys his father, he does so </a:t>
            </a:r>
            <a:r>
              <a:rPr lang="en-US" sz="2000" b="1" dirty="0" smtClean="0">
                <a:solidFill>
                  <a:schemeClr val="tx1"/>
                </a:solidFill>
              </a:rPr>
              <a:t>maturely</a:t>
            </a:r>
            <a:r>
              <a:rPr lang="en-US" sz="2000" dirty="0">
                <a:solidFill>
                  <a:schemeClr val="tx1"/>
                </a:solidFill>
              </a:rPr>
              <a:t>. He understands </a:t>
            </a:r>
            <a:r>
              <a:rPr lang="en-US" sz="2000" dirty="0" smtClean="0">
                <a:solidFill>
                  <a:schemeClr val="tx1"/>
                </a:solidFill>
              </a:rPr>
              <a:t>Atticus’ </a:t>
            </a:r>
            <a:r>
              <a:rPr lang="en-US" sz="2000" dirty="0">
                <a:solidFill>
                  <a:schemeClr val="tx1"/>
                </a:solidFill>
              </a:rPr>
              <a:t>difficult situation with regard to the case and consequently fears for Atticus’s safety. </a:t>
            </a:r>
            <a:endParaRPr lang="en-US" sz="2000" dirty="0" smtClean="0">
              <a:solidFill>
                <a:schemeClr val="tx1"/>
              </a:solidFill>
            </a:endParaRPr>
          </a:p>
          <a:p>
            <a:pPr lvl="1"/>
            <a:r>
              <a:rPr lang="en-US" sz="2000" dirty="0" smtClean="0">
                <a:solidFill>
                  <a:schemeClr val="tx1"/>
                </a:solidFill>
              </a:rPr>
              <a:t>Nevertheless</a:t>
            </a:r>
            <a:r>
              <a:rPr lang="en-US" sz="2000" dirty="0">
                <a:solidFill>
                  <a:schemeClr val="tx1"/>
                </a:solidFill>
              </a:rPr>
              <a:t>, </a:t>
            </a:r>
            <a:r>
              <a:rPr lang="en-US" sz="2000" b="1" dirty="0">
                <a:solidFill>
                  <a:schemeClr val="tx1"/>
                </a:solidFill>
              </a:rPr>
              <a:t>the confrontation is dominated by Scout’s innocence</a:t>
            </a:r>
            <a:r>
              <a:rPr lang="en-US" sz="2000" dirty="0">
                <a:solidFill>
                  <a:schemeClr val="tx1"/>
                </a:solidFill>
              </a:rPr>
              <a:t>, </a:t>
            </a:r>
            <a:r>
              <a:rPr lang="en-US" sz="2000" dirty="0" smtClean="0">
                <a:solidFill>
                  <a:schemeClr val="tx1"/>
                </a:solidFill>
              </a:rPr>
              <a:t>which is demonstrated by her convo with </a:t>
            </a:r>
            <a:r>
              <a:rPr lang="en-US" sz="2000" dirty="0">
                <a:solidFill>
                  <a:schemeClr val="tx1"/>
                </a:solidFill>
              </a:rPr>
              <a:t>Mr. Cunningham about his </a:t>
            </a:r>
            <a:r>
              <a:rPr lang="en-US" sz="2000" dirty="0" smtClean="0">
                <a:solidFill>
                  <a:schemeClr val="tx1"/>
                </a:solidFill>
              </a:rPr>
              <a:t>son.</a:t>
            </a:r>
          </a:p>
        </p:txBody>
      </p:sp>
    </p:spTree>
    <p:extLst>
      <p:ext uri="{BB962C8B-B14F-4D97-AF65-F5344CB8AC3E}">
        <p14:creationId xmlns:p14="http://schemas.microsoft.com/office/powerpoint/2010/main" val="90432974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15</a:t>
            </a:r>
            <a:endParaRPr lang="en-US" dirty="0"/>
          </a:p>
        </p:txBody>
      </p:sp>
      <p:sp>
        <p:nvSpPr>
          <p:cNvPr id="3" name="Content Placeholder 2"/>
          <p:cNvSpPr>
            <a:spLocks noGrp="1"/>
          </p:cNvSpPr>
          <p:nvPr>
            <p:ph idx="1"/>
          </p:nvPr>
        </p:nvSpPr>
        <p:spPr/>
        <p:txBody>
          <a:bodyPr/>
          <a:lstStyle/>
          <a:p>
            <a:pPr lvl="0"/>
            <a:r>
              <a:rPr lang="en-US" sz="2400" dirty="0" smtClean="0">
                <a:solidFill>
                  <a:schemeClr val="tx1"/>
                </a:solidFill>
              </a:rPr>
              <a:t>Scout </a:t>
            </a:r>
            <a:r>
              <a:rPr lang="en-US" sz="2400" dirty="0">
                <a:solidFill>
                  <a:schemeClr val="tx1"/>
                </a:solidFill>
              </a:rPr>
              <a:t>recognizes Mr. Cunningham, father of Walter </a:t>
            </a:r>
            <a:r>
              <a:rPr lang="en-US" sz="2400" dirty="0" smtClean="0">
                <a:solidFill>
                  <a:schemeClr val="tx1"/>
                </a:solidFill>
              </a:rPr>
              <a:t>Cunningham</a:t>
            </a:r>
          </a:p>
          <a:p>
            <a:pPr lvl="0"/>
            <a:endParaRPr lang="en-US" sz="2400" dirty="0" smtClean="0">
              <a:solidFill>
                <a:schemeClr val="tx1"/>
              </a:solidFill>
            </a:endParaRPr>
          </a:p>
          <a:p>
            <a:pPr lvl="0"/>
            <a:r>
              <a:rPr lang="en-US" sz="2400" dirty="0">
                <a:solidFill>
                  <a:schemeClr val="tx1"/>
                </a:solidFill>
              </a:rPr>
              <a:t>Talks to him about entailment (he was not the clear owner of </a:t>
            </a:r>
            <a:r>
              <a:rPr lang="en-US" sz="2400" dirty="0" smtClean="0">
                <a:solidFill>
                  <a:schemeClr val="tx1"/>
                </a:solidFill>
              </a:rPr>
              <a:t>his land </a:t>
            </a:r>
            <a:r>
              <a:rPr lang="en-US" sz="2400" dirty="0">
                <a:solidFill>
                  <a:schemeClr val="tx1"/>
                </a:solidFill>
              </a:rPr>
              <a:t>and thus could neither sell it nor mortgage it to raise money) and tells him to say “hey” to Walter</a:t>
            </a:r>
          </a:p>
          <a:p>
            <a:pPr lvl="0"/>
            <a:endParaRPr lang="en-US" sz="2400"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168943083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15</a:t>
            </a:r>
            <a:endParaRPr lang="en-US" dirty="0"/>
          </a:p>
        </p:txBody>
      </p:sp>
      <p:sp>
        <p:nvSpPr>
          <p:cNvPr id="3" name="Content Placeholder 2"/>
          <p:cNvSpPr>
            <a:spLocks noGrp="1"/>
          </p:cNvSpPr>
          <p:nvPr>
            <p:ph idx="1"/>
          </p:nvPr>
        </p:nvSpPr>
        <p:spPr/>
        <p:txBody>
          <a:bodyPr>
            <a:normAutofit/>
          </a:bodyPr>
          <a:lstStyle/>
          <a:p>
            <a:r>
              <a:rPr lang="en-US" sz="2400" dirty="0" smtClean="0">
                <a:solidFill>
                  <a:schemeClr val="tx1"/>
                </a:solidFill>
              </a:rPr>
              <a:t>Mr. Cunningham, suddenly ashamed, tells Scout he will say “hey” and tells the men to clear out</a:t>
            </a:r>
          </a:p>
          <a:p>
            <a:endParaRPr lang="en-US" sz="2400" dirty="0" smtClean="0">
              <a:solidFill>
                <a:schemeClr val="tx1"/>
              </a:solidFill>
            </a:endParaRPr>
          </a:p>
          <a:p>
            <a:r>
              <a:rPr lang="en-US" sz="2400" dirty="0" smtClean="0">
                <a:solidFill>
                  <a:schemeClr val="tx1"/>
                </a:solidFill>
              </a:rPr>
              <a:t>They depart, and </a:t>
            </a:r>
            <a:r>
              <a:rPr lang="en-US" sz="2400" dirty="0">
                <a:solidFill>
                  <a:schemeClr val="tx1"/>
                </a:solidFill>
              </a:rPr>
              <a:t>M</a:t>
            </a:r>
            <a:r>
              <a:rPr lang="en-US" sz="2400" dirty="0" smtClean="0">
                <a:solidFill>
                  <a:schemeClr val="tx1"/>
                </a:solidFill>
              </a:rPr>
              <a:t>r. Underwood speaks from a nearby window where he is positioned with a double barreled shotgun and says, “Had you covered all the time, Atticus.”</a:t>
            </a:r>
            <a:endParaRPr lang="en-US" sz="2400" dirty="0">
              <a:solidFill>
                <a:schemeClr val="tx1"/>
              </a:solidFill>
            </a:endParaRPr>
          </a:p>
        </p:txBody>
      </p:sp>
    </p:spTree>
    <p:extLst>
      <p:ext uri="{BB962C8B-B14F-4D97-AF65-F5344CB8AC3E}">
        <p14:creationId xmlns:p14="http://schemas.microsoft.com/office/powerpoint/2010/main" val="280145848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16</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solidFill>
                  <a:schemeClr val="tx1"/>
                </a:solidFill>
              </a:rPr>
              <a:t>New characters:</a:t>
            </a:r>
          </a:p>
          <a:p>
            <a:r>
              <a:rPr lang="en-US" sz="2400" dirty="0" smtClean="0">
                <a:solidFill>
                  <a:schemeClr val="tx1"/>
                </a:solidFill>
              </a:rPr>
              <a:t>Mr. </a:t>
            </a:r>
            <a:r>
              <a:rPr lang="en-US" sz="2400" dirty="0" err="1" smtClean="0">
                <a:solidFill>
                  <a:schemeClr val="tx1"/>
                </a:solidFill>
              </a:rPr>
              <a:t>Dolphus</a:t>
            </a:r>
            <a:r>
              <a:rPr lang="en-US" sz="2400" dirty="0" smtClean="0">
                <a:solidFill>
                  <a:schemeClr val="tx1"/>
                </a:solidFill>
              </a:rPr>
              <a:t> Raymond (wealthy man who is involved with a black woman, and has mixed children)</a:t>
            </a:r>
          </a:p>
          <a:p>
            <a:endParaRPr lang="en-US" sz="2400" dirty="0" smtClean="0">
              <a:solidFill>
                <a:schemeClr val="tx1"/>
              </a:solidFill>
            </a:endParaRPr>
          </a:p>
          <a:p>
            <a:r>
              <a:rPr lang="en-US" sz="2400" dirty="0" smtClean="0">
                <a:solidFill>
                  <a:schemeClr val="tx1"/>
                </a:solidFill>
              </a:rPr>
              <a:t>Trial begins the next day</a:t>
            </a:r>
          </a:p>
          <a:p>
            <a:endParaRPr lang="en-US" sz="2400" dirty="0" smtClean="0">
              <a:solidFill>
                <a:schemeClr val="tx1"/>
              </a:solidFill>
            </a:endParaRPr>
          </a:p>
          <a:p>
            <a:r>
              <a:rPr lang="en-US" sz="2400" dirty="0" smtClean="0">
                <a:solidFill>
                  <a:schemeClr val="tx1"/>
                </a:solidFill>
              </a:rPr>
              <a:t>People from all over the country flood the town </a:t>
            </a:r>
          </a:p>
          <a:p>
            <a:endParaRPr lang="en-US" sz="2400" dirty="0" smtClean="0">
              <a:solidFill>
                <a:schemeClr val="tx1"/>
              </a:solidFill>
            </a:endParaRPr>
          </a:p>
          <a:p>
            <a:r>
              <a:rPr lang="en-US" sz="2400" dirty="0" smtClean="0">
                <a:solidFill>
                  <a:schemeClr val="tx1"/>
                </a:solidFill>
              </a:rPr>
              <a:t>Everyone makes an appearance in the courtroom, except for Miss Maudie, who refuses to go</a:t>
            </a:r>
          </a:p>
          <a:p>
            <a:endParaRPr lang="en-US" sz="2400" dirty="0">
              <a:solidFill>
                <a:schemeClr val="tx1"/>
              </a:solidFill>
            </a:endParaRPr>
          </a:p>
        </p:txBody>
      </p:sp>
    </p:spTree>
    <p:extLst>
      <p:ext uri="{BB962C8B-B14F-4D97-AF65-F5344CB8AC3E}">
        <p14:creationId xmlns:p14="http://schemas.microsoft.com/office/powerpoint/2010/main" val="245171082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Chapter 16</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smtClean="0">
                <a:solidFill>
                  <a:schemeClr val="tx1"/>
                </a:solidFill>
              </a:rPr>
              <a:t>Jem, Scout and Dill wait for most of the crowd to enter the courthouse, so that they can slip in at the back and prevent Atticus from noticing them</a:t>
            </a:r>
          </a:p>
          <a:p>
            <a:endParaRPr lang="en-US" sz="2400" dirty="0" smtClean="0">
              <a:solidFill>
                <a:schemeClr val="tx1"/>
              </a:solidFill>
            </a:endParaRPr>
          </a:p>
          <a:p>
            <a:r>
              <a:rPr lang="en-US" sz="2400" dirty="0" smtClean="0">
                <a:solidFill>
                  <a:schemeClr val="tx1"/>
                </a:solidFill>
              </a:rPr>
              <a:t>They waited too long, but Revered Sykes lets them sit in the balcony where black people are required to sit</a:t>
            </a:r>
          </a:p>
          <a:p>
            <a:endParaRPr lang="en-US" sz="2400" dirty="0" smtClean="0">
              <a:solidFill>
                <a:schemeClr val="tx1"/>
              </a:solidFill>
            </a:endParaRPr>
          </a:p>
          <a:p>
            <a:r>
              <a:rPr lang="en-US" sz="2400" dirty="0" smtClean="0">
                <a:solidFill>
                  <a:schemeClr val="tx1"/>
                </a:solidFill>
              </a:rPr>
              <a:t>Mr. </a:t>
            </a:r>
            <a:r>
              <a:rPr lang="en-US" sz="2400" dirty="0" err="1" smtClean="0">
                <a:solidFill>
                  <a:schemeClr val="tx1"/>
                </a:solidFill>
              </a:rPr>
              <a:t>Dolphus</a:t>
            </a:r>
            <a:r>
              <a:rPr lang="en-US" sz="2400" dirty="0" smtClean="0">
                <a:solidFill>
                  <a:schemeClr val="tx1"/>
                </a:solidFill>
              </a:rPr>
              <a:t> Raymond sitting with them (has mixed children – Jem says “They don’t belong anywhere.  Colored folks won’t have ‘</a:t>
            </a:r>
            <a:r>
              <a:rPr lang="en-US" sz="2400" dirty="0" err="1" smtClean="0">
                <a:solidFill>
                  <a:schemeClr val="tx1"/>
                </a:solidFill>
              </a:rPr>
              <a:t>em</a:t>
            </a:r>
            <a:r>
              <a:rPr lang="en-US" sz="2400" dirty="0" smtClean="0">
                <a:solidFill>
                  <a:schemeClr val="tx1"/>
                </a:solidFill>
              </a:rPr>
              <a:t> because they’re half white; white folks won’t have ‘</a:t>
            </a:r>
            <a:r>
              <a:rPr lang="en-US" sz="2400" dirty="0" err="1" smtClean="0">
                <a:solidFill>
                  <a:schemeClr val="tx1"/>
                </a:solidFill>
              </a:rPr>
              <a:t>em</a:t>
            </a:r>
            <a:r>
              <a:rPr lang="en-US" sz="2400" dirty="0" smtClean="0">
                <a:solidFill>
                  <a:schemeClr val="tx1"/>
                </a:solidFill>
              </a:rPr>
              <a:t> ‘cause they’re colored, so they’re just in-betweens” page 161)</a:t>
            </a:r>
          </a:p>
          <a:p>
            <a:endParaRPr lang="en-US" sz="2400" dirty="0">
              <a:solidFill>
                <a:schemeClr val="tx1"/>
              </a:solidFill>
            </a:endParaRPr>
          </a:p>
          <a:p>
            <a:r>
              <a:rPr lang="en-US" sz="2400" dirty="0" smtClean="0">
                <a:solidFill>
                  <a:schemeClr val="tx1"/>
                </a:solidFill>
              </a:rPr>
              <a:t>Judge Taylor oversees the court</a:t>
            </a:r>
          </a:p>
          <a:p>
            <a:endParaRPr lang="en-US" sz="2400" dirty="0" smtClean="0">
              <a:solidFill>
                <a:schemeClr val="tx1"/>
              </a:solidFill>
            </a:endParaRPr>
          </a:p>
        </p:txBody>
      </p:sp>
    </p:spTree>
    <p:extLst>
      <p:ext uri="{BB962C8B-B14F-4D97-AF65-F5344CB8AC3E}">
        <p14:creationId xmlns:p14="http://schemas.microsoft.com/office/powerpoint/2010/main" val="33677120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mj-lt"/>
              </a:rPr>
              <a:t>What happened in Chapter 1</a:t>
            </a:r>
            <a:endParaRPr lang="en-US" sz="3600" dirty="0">
              <a:latin typeface="+mj-lt"/>
            </a:endParaRPr>
          </a:p>
        </p:txBody>
      </p:sp>
      <p:sp>
        <p:nvSpPr>
          <p:cNvPr id="3" name="Content Placeholder 2"/>
          <p:cNvSpPr>
            <a:spLocks noGrp="1"/>
          </p:cNvSpPr>
          <p:nvPr>
            <p:ph idx="1"/>
          </p:nvPr>
        </p:nvSpPr>
        <p:spPr/>
        <p:txBody>
          <a:bodyPr/>
          <a:lstStyle/>
          <a:p>
            <a:pPr lvl="0"/>
            <a:r>
              <a:rPr lang="en-US" dirty="0" smtClean="0">
                <a:solidFill>
                  <a:prstClr val="black"/>
                </a:solidFill>
                <a:latin typeface="+mj-lt"/>
              </a:rPr>
              <a:t>First to make living away from the farm was Scout’s father, Atticus Finch, who became a lawyer in nearby town of Maycomb.</a:t>
            </a:r>
          </a:p>
          <a:p>
            <a:pPr lvl="0"/>
            <a:r>
              <a:rPr lang="en-US" dirty="0" smtClean="0">
                <a:solidFill>
                  <a:prstClr val="black"/>
                </a:solidFill>
                <a:latin typeface="+mj-lt"/>
              </a:rPr>
              <a:t>Brother, Jack went to medical school in Boston</a:t>
            </a:r>
          </a:p>
          <a:p>
            <a:pPr lvl="0"/>
            <a:r>
              <a:rPr lang="en-US" dirty="0" smtClean="0">
                <a:solidFill>
                  <a:prstClr val="black"/>
                </a:solidFill>
                <a:latin typeface="+mj-lt"/>
              </a:rPr>
              <a:t>Sister, Alexandria stayed to run the landing</a:t>
            </a:r>
          </a:p>
          <a:p>
            <a:endParaRPr lang="en-US" dirty="0"/>
          </a:p>
        </p:txBody>
      </p:sp>
    </p:spTree>
    <p:extLst>
      <p:ext uri="{BB962C8B-B14F-4D97-AF65-F5344CB8AC3E}">
        <p14:creationId xmlns:p14="http://schemas.microsoft.com/office/powerpoint/2010/main" val="181071654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17</a:t>
            </a:r>
            <a:endParaRPr lang="en-US" dirty="0"/>
          </a:p>
        </p:txBody>
      </p:sp>
      <p:sp>
        <p:nvSpPr>
          <p:cNvPr id="3" name="Content Placeholder 2"/>
          <p:cNvSpPr>
            <a:spLocks noGrp="1"/>
          </p:cNvSpPr>
          <p:nvPr>
            <p:ph idx="1"/>
          </p:nvPr>
        </p:nvSpPr>
        <p:spPr/>
        <p:txBody>
          <a:bodyPr>
            <a:noAutofit/>
          </a:bodyPr>
          <a:lstStyle/>
          <a:p>
            <a:pPr marL="0" indent="0">
              <a:buNone/>
            </a:pPr>
            <a:r>
              <a:rPr lang="en-US" sz="2400" dirty="0" smtClean="0">
                <a:solidFill>
                  <a:schemeClr val="tx1"/>
                </a:solidFill>
              </a:rPr>
              <a:t>New characters:</a:t>
            </a:r>
          </a:p>
          <a:p>
            <a:r>
              <a:rPr lang="en-US" sz="2400" dirty="0" smtClean="0">
                <a:solidFill>
                  <a:schemeClr val="tx1"/>
                </a:solidFill>
              </a:rPr>
              <a:t>Mr. Gilmer (assigned as prosecution of TR trial)</a:t>
            </a:r>
          </a:p>
          <a:p>
            <a:r>
              <a:rPr lang="en-US" sz="2400" dirty="0" smtClean="0">
                <a:solidFill>
                  <a:schemeClr val="tx1"/>
                </a:solidFill>
              </a:rPr>
              <a:t>Mayella Ewell</a:t>
            </a:r>
          </a:p>
          <a:p>
            <a:r>
              <a:rPr lang="en-US" sz="2400" dirty="0" smtClean="0">
                <a:solidFill>
                  <a:schemeClr val="tx1"/>
                </a:solidFill>
              </a:rPr>
              <a:t>Bob Ewell</a:t>
            </a:r>
            <a:endParaRPr lang="en-US" sz="2400" dirty="0">
              <a:solidFill>
                <a:schemeClr val="tx1"/>
              </a:solidFill>
            </a:endParaRPr>
          </a:p>
          <a:p>
            <a:pPr marL="0" indent="0">
              <a:buNone/>
            </a:pPr>
            <a:endParaRPr lang="en-US" sz="2400" dirty="0">
              <a:solidFill>
                <a:schemeClr val="tx1"/>
              </a:solidFill>
            </a:endParaRPr>
          </a:p>
          <a:p>
            <a:r>
              <a:rPr lang="en-US" sz="2000" dirty="0" smtClean="0">
                <a:solidFill>
                  <a:schemeClr val="tx1"/>
                </a:solidFill>
              </a:rPr>
              <a:t>Mr. Gilmer questions Heck Tate (1</a:t>
            </a:r>
            <a:r>
              <a:rPr lang="en-US" sz="2000" baseline="30000" dirty="0" smtClean="0">
                <a:solidFill>
                  <a:schemeClr val="tx1"/>
                </a:solidFill>
              </a:rPr>
              <a:t>st</a:t>
            </a:r>
            <a:r>
              <a:rPr lang="en-US" sz="2000" dirty="0" smtClean="0">
                <a:solidFill>
                  <a:schemeClr val="tx1"/>
                </a:solidFill>
              </a:rPr>
              <a:t> on stand) when Bob Ewell urged him to go to the Ewell house.  When Tate got there, Ewell told him that his daughter had been raped.</a:t>
            </a:r>
          </a:p>
          <a:p>
            <a:endParaRPr lang="en-US" sz="2000" dirty="0" smtClean="0">
              <a:solidFill>
                <a:schemeClr val="tx1"/>
              </a:solidFill>
            </a:endParaRPr>
          </a:p>
          <a:p>
            <a:r>
              <a:rPr lang="en-US" sz="2000" dirty="0" smtClean="0">
                <a:solidFill>
                  <a:schemeClr val="tx1"/>
                </a:solidFill>
              </a:rPr>
              <a:t>Tate found </a:t>
            </a:r>
            <a:r>
              <a:rPr lang="en-US" sz="2000" dirty="0">
                <a:solidFill>
                  <a:schemeClr val="tx1"/>
                </a:solidFill>
              </a:rPr>
              <a:t>M</a:t>
            </a:r>
            <a:r>
              <a:rPr lang="en-US" sz="2000" dirty="0" smtClean="0">
                <a:solidFill>
                  <a:schemeClr val="tx1"/>
                </a:solidFill>
              </a:rPr>
              <a:t>ayella bruised and beaten and she said Tom Robinson raped her</a:t>
            </a:r>
            <a:endParaRPr lang="en-US" sz="2000" dirty="0">
              <a:solidFill>
                <a:schemeClr val="tx1"/>
              </a:solidFill>
            </a:endParaRPr>
          </a:p>
        </p:txBody>
      </p:sp>
    </p:spTree>
    <p:extLst>
      <p:ext uri="{BB962C8B-B14F-4D97-AF65-F5344CB8AC3E}">
        <p14:creationId xmlns:p14="http://schemas.microsoft.com/office/powerpoint/2010/main" val="213702276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17</a:t>
            </a:r>
            <a:endParaRPr lang="en-US" dirty="0"/>
          </a:p>
        </p:txBody>
      </p:sp>
      <p:sp>
        <p:nvSpPr>
          <p:cNvPr id="3" name="Content Placeholder 2"/>
          <p:cNvSpPr>
            <a:spLocks noGrp="1"/>
          </p:cNvSpPr>
          <p:nvPr>
            <p:ph idx="1"/>
          </p:nvPr>
        </p:nvSpPr>
        <p:spPr/>
        <p:txBody>
          <a:bodyPr/>
          <a:lstStyle/>
          <a:p>
            <a:r>
              <a:rPr lang="en-US" dirty="0" smtClean="0">
                <a:solidFill>
                  <a:schemeClr val="tx1"/>
                </a:solidFill>
              </a:rPr>
              <a:t>Atticus cross examines Tate, who admits that no doctor was summoned, and tells Atticus that Mayella’s </a:t>
            </a:r>
            <a:r>
              <a:rPr lang="en-US" sz="3600" b="1" dirty="0" smtClean="0">
                <a:solidFill>
                  <a:schemeClr val="tx1"/>
                </a:solidFill>
              </a:rPr>
              <a:t>bruises were concentrated on the right side of her face</a:t>
            </a:r>
          </a:p>
          <a:p>
            <a:endParaRPr lang="en-US" dirty="0" smtClean="0">
              <a:solidFill>
                <a:schemeClr val="tx1"/>
              </a:solidFill>
            </a:endParaRPr>
          </a:p>
          <a:p>
            <a:r>
              <a:rPr lang="en-US" dirty="0" smtClean="0">
                <a:solidFill>
                  <a:schemeClr val="tx1"/>
                </a:solidFill>
              </a:rPr>
              <a:t>Tate leaves the stand and Bob Ewell is called</a:t>
            </a:r>
            <a:endParaRPr lang="en-US" dirty="0">
              <a:solidFill>
                <a:schemeClr val="tx1"/>
              </a:solidFill>
            </a:endParaRPr>
          </a:p>
        </p:txBody>
      </p:sp>
    </p:spTree>
    <p:extLst>
      <p:ext uri="{BB962C8B-B14F-4D97-AF65-F5344CB8AC3E}">
        <p14:creationId xmlns:p14="http://schemas.microsoft.com/office/powerpoint/2010/main" val="262426180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17</a:t>
            </a:r>
            <a:endParaRPr lang="en-US" dirty="0"/>
          </a:p>
        </p:txBody>
      </p:sp>
      <p:sp>
        <p:nvSpPr>
          <p:cNvPr id="3" name="Content Placeholder 2"/>
          <p:cNvSpPr>
            <a:spLocks noGrp="1"/>
          </p:cNvSpPr>
          <p:nvPr>
            <p:ph idx="1"/>
          </p:nvPr>
        </p:nvSpPr>
        <p:spPr/>
        <p:txBody>
          <a:bodyPr>
            <a:normAutofit/>
          </a:bodyPr>
          <a:lstStyle/>
          <a:p>
            <a:r>
              <a:rPr lang="en-US" dirty="0" smtClean="0">
                <a:solidFill>
                  <a:schemeClr val="tx1"/>
                </a:solidFill>
              </a:rPr>
              <a:t>Ewells</a:t>
            </a:r>
          </a:p>
          <a:p>
            <a:pPr lvl="1"/>
            <a:r>
              <a:rPr lang="en-US" dirty="0" smtClean="0">
                <a:solidFill>
                  <a:schemeClr val="tx1"/>
                </a:solidFill>
              </a:rPr>
              <a:t>Live behind the town garbage dump in a tin-roofed cabin with a yard full of trash.  No one is sure how many children Ewell has, and the only orderly corner of the yard is planted with well-tended geraniums rumored to belong to Mayella.</a:t>
            </a:r>
          </a:p>
          <a:p>
            <a:pPr lvl="1"/>
            <a:endParaRPr lang="en-US" dirty="0">
              <a:solidFill>
                <a:schemeClr val="tx1"/>
              </a:solidFill>
            </a:endParaRPr>
          </a:p>
          <a:p>
            <a:pPr marL="457200" lvl="1" indent="0">
              <a:buNone/>
            </a:pPr>
            <a:endParaRPr lang="en-US" sz="2200" dirty="0">
              <a:solidFill>
                <a:schemeClr val="tx1"/>
              </a:solidFill>
            </a:endParaRPr>
          </a:p>
        </p:txBody>
      </p:sp>
    </p:spTree>
    <p:extLst>
      <p:ext uri="{BB962C8B-B14F-4D97-AF65-F5344CB8AC3E}">
        <p14:creationId xmlns:p14="http://schemas.microsoft.com/office/powerpoint/2010/main" val="196484906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a:solidFill>
                  <a:schemeClr val="tx1"/>
                </a:solidFill>
              </a:rPr>
              <a:t>The </a:t>
            </a:r>
            <a:r>
              <a:rPr lang="en-US" dirty="0" err="1">
                <a:solidFill>
                  <a:schemeClr val="tx1"/>
                </a:solidFill>
              </a:rPr>
              <a:t>Ewell’s</a:t>
            </a:r>
            <a:r>
              <a:rPr lang="en-US" dirty="0">
                <a:solidFill>
                  <a:schemeClr val="tx1"/>
                </a:solidFill>
              </a:rPr>
              <a:t> are </a:t>
            </a:r>
            <a:r>
              <a:rPr lang="en-US" sz="3600" b="1" dirty="0">
                <a:solidFill>
                  <a:schemeClr val="tx1"/>
                </a:solidFill>
              </a:rPr>
              <a:t>very low </a:t>
            </a:r>
            <a:r>
              <a:rPr lang="en-US" dirty="0">
                <a:solidFill>
                  <a:schemeClr val="tx1"/>
                </a:solidFill>
              </a:rPr>
              <a:t>in Maycomb society.  They are </a:t>
            </a:r>
            <a:r>
              <a:rPr lang="en-US" sz="3600" b="1" dirty="0">
                <a:solidFill>
                  <a:schemeClr val="tx1"/>
                </a:solidFill>
              </a:rPr>
              <a:t>uneducated</a:t>
            </a:r>
            <a:r>
              <a:rPr lang="en-US" dirty="0">
                <a:solidFill>
                  <a:schemeClr val="tx1"/>
                </a:solidFill>
              </a:rPr>
              <a:t> and people don’t want to associate with them.  </a:t>
            </a:r>
            <a:endParaRPr lang="en-US" dirty="0" smtClean="0">
              <a:solidFill>
                <a:schemeClr val="tx1"/>
              </a:solidFill>
            </a:endParaRPr>
          </a:p>
          <a:p>
            <a:endParaRPr lang="en-US" dirty="0" smtClean="0">
              <a:solidFill>
                <a:schemeClr val="tx1"/>
              </a:solidFill>
            </a:endParaRPr>
          </a:p>
          <a:p>
            <a:r>
              <a:rPr lang="en-US" dirty="0" smtClean="0">
                <a:solidFill>
                  <a:schemeClr val="tx1"/>
                </a:solidFill>
              </a:rPr>
              <a:t>Can </a:t>
            </a:r>
            <a:r>
              <a:rPr lang="en-US" dirty="0">
                <a:solidFill>
                  <a:schemeClr val="tx1"/>
                </a:solidFill>
              </a:rPr>
              <a:t>you think of any people like that in our own society?  </a:t>
            </a:r>
            <a:endParaRPr lang="en-US" dirty="0" smtClean="0">
              <a:solidFill>
                <a:schemeClr val="tx1"/>
              </a:solidFill>
            </a:endParaRPr>
          </a:p>
          <a:p>
            <a:endParaRPr lang="en-US" dirty="0" smtClean="0">
              <a:solidFill>
                <a:schemeClr val="tx1"/>
              </a:solidFill>
            </a:endParaRPr>
          </a:p>
          <a:p>
            <a:r>
              <a:rPr lang="en-US" dirty="0" smtClean="0">
                <a:solidFill>
                  <a:schemeClr val="tx1"/>
                </a:solidFill>
              </a:rPr>
              <a:t>Do </a:t>
            </a:r>
            <a:r>
              <a:rPr lang="en-US" dirty="0">
                <a:solidFill>
                  <a:schemeClr val="tx1"/>
                </a:solidFill>
              </a:rPr>
              <a:t>you have people in your own life that you really would rather not associate with?</a:t>
            </a:r>
          </a:p>
          <a:p>
            <a:endParaRPr lang="en-US" dirty="0">
              <a:solidFill>
                <a:schemeClr val="tx1"/>
              </a:solidFill>
            </a:endParaRPr>
          </a:p>
        </p:txBody>
      </p:sp>
    </p:spTree>
    <p:extLst>
      <p:ext uri="{BB962C8B-B14F-4D97-AF65-F5344CB8AC3E}">
        <p14:creationId xmlns:p14="http://schemas.microsoft.com/office/powerpoint/2010/main" val="69497389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17</a:t>
            </a:r>
            <a:endParaRPr lang="en-US" dirty="0"/>
          </a:p>
        </p:txBody>
      </p:sp>
      <p:sp>
        <p:nvSpPr>
          <p:cNvPr id="3" name="Content Placeholder 2"/>
          <p:cNvSpPr>
            <a:spLocks noGrp="1"/>
          </p:cNvSpPr>
          <p:nvPr>
            <p:ph idx="1"/>
          </p:nvPr>
        </p:nvSpPr>
        <p:spPr>
          <a:xfrm>
            <a:off x="457200" y="1524000"/>
            <a:ext cx="8229600" cy="4525963"/>
          </a:xfrm>
        </p:spPr>
        <p:txBody>
          <a:bodyPr>
            <a:normAutofit fontScale="92500" lnSpcReduction="20000"/>
          </a:bodyPr>
          <a:lstStyle/>
          <a:p>
            <a:r>
              <a:rPr lang="en-US" dirty="0" smtClean="0">
                <a:solidFill>
                  <a:schemeClr val="tx1"/>
                </a:solidFill>
              </a:rPr>
              <a:t>Ewell testifies that he was coming out of the woods with a load of kindling when he heard his daughter “</a:t>
            </a:r>
            <a:r>
              <a:rPr lang="en-US" dirty="0" err="1" smtClean="0">
                <a:solidFill>
                  <a:schemeClr val="tx1"/>
                </a:solidFill>
              </a:rPr>
              <a:t>screamin</a:t>
            </a:r>
            <a:r>
              <a:rPr lang="en-US" dirty="0" smtClean="0">
                <a:solidFill>
                  <a:schemeClr val="tx1"/>
                </a:solidFill>
              </a:rPr>
              <a:t>’ like a stuck hog inside the house” (page 172)</a:t>
            </a:r>
          </a:p>
          <a:p>
            <a:endParaRPr lang="en-US" dirty="0" smtClean="0">
              <a:solidFill>
                <a:schemeClr val="tx1"/>
              </a:solidFill>
            </a:endParaRPr>
          </a:p>
          <a:p>
            <a:r>
              <a:rPr lang="en-US" dirty="0" smtClean="0">
                <a:solidFill>
                  <a:schemeClr val="tx1"/>
                </a:solidFill>
              </a:rPr>
              <a:t>Reached the house, looked in the window and saw Tom Robinson raping her</a:t>
            </a:r>
          </a:p>
          <a:p>
            <a:endParaRPr lang="en-US" dirty="0" smtClean="0">
              <a:solidFill>
                <a:schemeClr val="tx1"/>
              </a:solidFill>
            </a:endParaRPr>
          </a:p>
          <a:p>
            <a:r>
              <a:rPr lang="en-US" dirty="0" smtClean="0">
                <a:solidFill>
                  <a:schemeClr val="tx1"/>
                </a:solidFill>
              </a:rPr>
              <a:t>Robinson fled, and Ewell went into the house, saw that his daughter was ok, and ran for the sheriff</a:t>
            </a:r>
          </a:p>
        </p:txBody>
      </p:sp>
    </p:spTree>
    <p:extLst>
      <p:ext uri="{BB962C8B-B14F-4D97-AF65-F5344CB8AC3E}">
        <p14:creationId xmlns:p14="http://schemas.microsoft.com/office/powerpoint/2010/main" val="28640242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17</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solidFill>
                  <a:schemeClr val="tx1"/>
                </a:solidFill>
              </a:rPr>
              <a:t>Atticus’ cross-examination is brief</a:t>
            </a:r>
          </a:p>
          <a:p>
            <a:endParaRPr lang="en-US" dirty="0" smtClean="0">
              <a:solidFill>
                <a:schemeClr val="tx1"/>
              </a:solidFill>
            </a:endParaRPr>
          </a:p>
          <a:p>
            <a:r>
              <a:rPr lang="en-US" dirty="0" smtClean="0">
                <a:solidFill>
                  <a:schemeClr val="tx1"/>
                </a:solidFill>
              </a:rPr>
              <a:t>Asks Mr. Ewell why no doctor was called (too expensive and no need), and then has Ewell write his name</a:t>
            </a:r>
          </a:p>
          <a:p>
            <a:endParaRPr lang="en-US" dirty="0" smtClean="0">
              <a:solidFill>
                <a:schemeClr val="tx1"/>
              </a:solidFill>
            </a:endParaRPr>
          </a:p>
          <a:p>
            <a:r>
              <a:rPr lang="en-US" dirty="0" smtClean="0">
                <a:solidFill>
                  <a:schemeClr val="tx1"/>
                </a:solidFill>
              </a:rPr>
              <a:t>Bob Ewell, the jury sees, is left-handed-and a left-handed man would be more likely to leave bruises on the right side of a girl’s face</a:t>
            </a:r>
            <a:endParaRPr lang="en-US" dirty="0">
              <a:solidFill>
                <a:schemeClr val="tx1"/>
              </a:solidFill>
            </a:endParaRPr>
          </a:p>
        </p:txBody>
      </p:sp>
    </p:spTree>
    <p:extLst>
      <p:ext uri="{BB962C8B-B14F-4D97-AF65-F5344CB8AC3E}">
        <p14:creationId xmlns:p14="http://schemas.microsoft.com/office/powerpoint/2010/main" val="315154992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18</a:t>
            </a:r>
            <a:endParaRPr lang="en-US" dirty="0"/>
          </a:p>
        </p:txBody>
      </p:sp>
      <p:sp>
        <p:nvSpPr>
          <p:cNvPr id="3" name="Content Placeholder 2"/>
          <p:cNvSpPr>
            <a:spLocks noGrp="1"/>
          </p:cNvSpPr>
          <p:nvPr>
            <p:ph idx="1"/>
          </p:nvPr>
        </p:nvSpPr>
        <p:spPr/>
        <p:txBody>
          <a:bodyPr>
            <a:normAutofit/>
          </a:bodyPr>
          <a:lstStyle/>
          <a:p>
            <a:r>
              <a:rPr lang="en-US" dirty="0" smtClean="0">
                <a:solidFill>
                  <a:schemeClr val="tx1"/>
                </a:solidFill>
              </a:rPr>
              <a:t>Trial continues, with the whole town glued to the proceedings</a:t>
            </a:r>
          </a:p>
          <a:p>
            <a:endParaRPr lang="en-US" dirty="0" smtClean="0">
              <a:solidFill>
                <a:schemeClr val="tx1"/>
              </a:solidFill>
            </a:endParaRPr>
          </a:p>
          <a:p>
            <a:r>
              <a:rPr lang="en-US" dirty="0" smtClean="0">
                <a:solidFill>
                  <a:schemeClr val="tx1"/>
                </a:solidFill>
              </a:rPr>
              <a:t>Mayella, who testifies next, is reasonably clean – by the Ewell’s standards – and obviously terrified (19 years old)</a:t>
            </a:r>
          </a:p>
          <a:p>
            <a:endParaRPr lang="en-US" dirty="0">
              <a:solidFill>
                <a:schemeClr val="tx1"/>
              </a:solidFill>
            </a:endParaRPr>
          </a:p>
          <a:p>
            <a:endParaRPr lang="en-US" dirty="0">
              <a:solidFill>
                <a:schemeClr val="tx1"/>
              </a:solidFill>
            </a:endParaRPr>
          </a:p>
          <a:p>
            <a:endParaRPr lang="en-US" dirty="0" smtClean="0">
              <a:solidFill>
                <a:schemeClr val="tx1"/>
              </a:solidFill>
            </a:endParaRPr>
          </a:p>
        </p:txBody>
      </p:sp>
    </p:spTree>
    <p:extLst>
      <p:ext uri="{BB962C8B-B14F-4D97-AF65-F5344CB8AC3E}">
        <p14:creationId xmlns:p14="http://schemas.microsoft.com/office/powerpoint/2010/main" val="138222592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18</a:t>
            </a:r>
            <a:endParaRPr lang="en-US" dirty="0"/>
          </a:p>
        </p:txBody>
      </p:sp>
      <p:sp>
        <p:nvSpPr>
          <p:cNvPr id="3" name="Content Placeholder 2"/>
          <p:cNvSpPr>
            <a:spLocks noGrp="1"/>
          </p:cNvSpPr>
          <p:nvPr>
            <p:ph idx="1"/>
          </p:nvPr>
        </p:nvSpPr>
        <p:spPr/>
        <p:txBody>
          <a:bodyPr/>
          <a:lstStyle/>
          <a:p>
            <a:pPr lvl="0"/>
            <a:r>
              <a:rPr lang="en-US" dirty="0">
                <a:solidFill>
                  <a:schemeClr val="tx1"/>
                </a:solidFill>
              </a:rPr>
              <a:t>Says she called Tom inside the fence and offered him a nickel to break up a dresser for her</a:t>
            </a:r>
          </a:p>
          <a:p>
            <a:pPr lvl="0"/>
            <a:endParaRPr lang="en-US" dirty="0">
              <a:solidFill>
                <a:schemeClr val="tx1"/>
              </a:solidFill>
            </a:endParaRPr>
          </a:p>
          <a:p>
            <a:pPr lvl="0"/>
            <a:r>
              <a:rPr lang="en-US" dirty="0">
                <a:solidFill>
                  <a:schemeClr val="tx1"/>
                </a:solidFill>
              </a:rPr>
              <a:t>Once he got inside the house, he took advantage of </a:t>
            </a:r>
            <a:r>
              <a:rPr lang="en-US" dirty="0" smtClean="0">
                <a:solidFill>
                  <a:schemeClr val="tx1"/>
                </a:solidFill>
              </a:rPr>
              <a:t>her</a:t>
            </a:r>
          </a:p>
          <a:p>
            <a:pPr marL="0" lvl="0" indent="0">
              <a:buNone/>
            </a:pPr>
            <a:endParaRPr lang="en-US" sz="2200"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138179421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18</a:t>
            </a:r>
            <a:endParaRPr lang="en-US" dirty="0"/>
          </a:p>
        </p:txBody>
      </p:sp>
      <p:sp>
        <p:nvSpPr>
          <p:cNvPr id="3" name="Content Placeholder 2"/>
          <p:cNvSpPr>
            <a:spLocks noGrp="1"/>
          </p:cNvSpPr>
          <p:nvPr>
            <p:ph idx="1"/>
          </p:nvPr>
        </p:nvSpPr>
        <p:spPr/>
        <p:txBody>
          <a:bodyPr/>
          <a:lstStyle/>
          <a:p>
            <a:pPr lvl="0"/>
            <a:r>
              <a:rPr lang="en-US" sz="3600" dirty="0">
                <a:solidFill>
                  <a:schemeClr val="tx1"/>
                </a:solidFill>
              </a:rPr>
              <a:t>Atticus calling </a:t>
            </a:r>
            <a:r>
              <a:rPr lang="en-US" sz="3600" dirty="0" smtClean="0">
                <a:solidFill>
                  <a:schemeClr val="tx1"/>
                </a:solidFill>
              </a:rPr>
              <a:t>her </a:t>
            </a:r>
            <a:r>
              <a:rPr lang="en-US" sz="3600" dirty="0">
                <a:solidFill>
                  <a:schemeClr val="tx1"/>
                </a:solidFill>
              </a:rPr>
              <a:t>“ma’am” and “Miss Mayella” and she takes offence (“What on earth was her life like?” page 182)</a:t>
            </a:r>
          </a:p>
          <a:p>
            <a:endParaRPr lang="en-US" dirty="0">
              <a:solidFill>
                <a:schemeClr val="tx1"/>
              </a:solidFill>
            </a:endParaRPr>
          </a:p>
        </p:txBody>
      </p:sp>
    </p:spTree>
    <p:extLst>
      <p:ext uri="{BB962C8B-B14F-4D97-AF65-F5344CB8AC3E}">
        <p14:creationId xmlns:p14="http://schemas.microsoft.com/office/powerpoint/2010/main" val="13478494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18</a:t>
            </a:r>
            <a:endParaRPr lang="en-US" dirty="0"/>
          </a:p>
        </p:txBody>
      </p:sp>
      <p:sp>
        <p:nvSpPr>
          <p:cNvPr id="3" name="Content Placeholder 2"/>
          <p:cNvSpPr>
            <a:spLocks noGrp="1"/>
          </p:cNvSpPr>
          <p:nvPr>
            <p:ph idx="1"/>
          </p:nvPr>
        </p:nvSpPr>
        <p:spPr/>
        <p:txBody>
          <a:bodyPr>
            <a:normAutofit lnSpcReduction="10000"/>
          </a:bodyPr>
          <a:lstStyle/>
          <a:p>
            <a:pPr lvl="0"/>
            <a:r>
              <a:rPr lang="en-US" sz="2500" dirty="0">
                <a:solidFill>
                  <a:schemeClr val="tx1"/>
                </a:solidFill>
              </a:rPr>
              <a:t>Find out more of Mayella: 7 siblings, </a:t>
            </a:r>
            <a:r>
              <a:rPr lang="en-US" sz="2500" dirty="0" smtClean="0">
                <a:solidFill>
                  <a:schemeClr val="tx1"/>
                </a:solidFill>
              </a:rPr>
              <a:t>reads </a:t>
            </a:r>
            <a:r>
              <a:rPr lang="en-US" sz="2500" dirty="0">
                <a:solidFill>
                  <a:schemeClr val="tx1"/>
                </a:solidFill>
              </a:rPr>
              <a:t>as well as father, mother has been dead for a long </a:t>
            </a:r>
            <a:r>
              <a:rPr lang="en-US" sz="2500" dirty="0" smtClean="0">
                <a:solidFill>
                  <a:schemeClr val="tx1"/>
                </a:solidFill>
              </a:rPr>
              <a:t>time</a:t>
            </a:r>
          </a:p>
          <a:p>
            <a:pPr lvl="0"/>
            <a:endParaRPr lang="en-US" sz="2500" dirty="0">
              <a:solidFill>
                <a:schemeClr val="tx1"/>
              </a:solidFill>
            </a:endParaRPr>
          </a:p>
          <a:p>
            <a:r>
              <a:rPr lang="en-US" sz="2400" dirty="0" smtClean="0">
                <a:solidFill>
                  <a:schemeClr val="tx1"/>
                </a:solidFill>
              </a:rPr>
              <a:t>Relief check far from feeding the family (assume father drank it away anyways), shoes out of strips of old tires, hauled water in buckets from a spring, perpetual colds)</a:t>
            </a:r>
          </a:p>
          <a:p>
            <a:endParaRPr lang="en-US" sz="2400" dirty="0">
              <a:solidFill>
                <a:schemeClr val="tx1"/>
              </a:solidFill>
            </a:endParaRPr>
          </a:p>
          <a:p>
            <a:r>
              <a:rPr lang="en-US" sz="2400" dirty="0" smtClean="0">
                <a:solidFill>
                  <a:schemeClr val="tx1"/>
                </a:solidFill>
              </a:rPr>
              <a:t>Said father is alright, except when he drinks</a:t>
            </a:r>
          </a:p>
          <a:p>
            <a:endParaRPr lang="en-US" sz="2400" dirty="0">
              <a:solidFill>
                <a:schemeClr val="tx1"/>
              </a:solidFill>
            </a:endParaRPr>
          </a:p>
          <a:p>
            <a:r>
              <a:rPr lang="en-US" sz="2400" dirty="0" smtClean="0">
                <a:solidFill>
                  <a:schemeClr val="tx1"/>
                </a:solidFill>
              </a:rPr>
              <a:t>Says, “My paw’s never touched a hair o’ my head in my life” (page 184).</a:t>
            </a:r>
            <a:endParaRPr lang="en-US" sz="2400" dirty="0">
              <a:solidFill>
                <a:schemeClr val="tx1"/>
              </a:solidFill>
            </a:endParaRPr>
          </a:p>
        </p:txBody>
      </p:sp>
    </p:spTree>
    <p:extLst>
      <p:ext uri="{BB962C8B-B14F-4D97-AF65-F5344CB8AC3E}">
        <p14:creationId xmlns:p14="http://schemas.microsoft.com/office/powerpoint/2010/main" val="4023520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457200"/>
            <a:ext cx="6858000" cy="64633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smtClean="0">
                <a:ln>
                  <a:noFill/>
                </a:ln>
                <a:effectLst/>
                <a:uLnTx/>
                <a:uFillTx/>
                <a:latin typeface="+mj-lt"/>
                <a:ea typeface="+mj-ea"/>
                <a:cs typeface="+mj-cs"/>
              </a:rPr>
              <a:t>What happened in Chapter 1</a:t>
            </a:r>
            <a:endParaRPr kumimoji="0" lang="en-US" sz="3600" b="0" i="0" u="none" strike="noStrike" kern="0" cap="none" spc="0" normalizeH="0" baseline="0" noProof="0" dirty="0" smtClean="0">
              <a:ln>
                <a:noFill/>
              </a:ln>
              <a:effectLst/>
              <a:uLnTx/>
              <a:uFillTx/>
              <a:latin typeface="+mj-lt"/>
            </a:endParaRPr>
          </a:p>
        </p:txBody>
      </p:sp>
      <p:sp>
        <p:nvSpPr>
          <p:cNvPr id="3" name="Rectangle 2"/>
          <p:cNvSpPr/>
          <p:nvPr/>
        </p:nvSpPr>
        <p:spPr>
          <a:xfrm>
            <a:off x="2302213" y="1828800"/>
            <a:ext cx="6248400" cy="4007251"/>
          </a:xfrm>
          <a:prstGeom prst="rect">
            <a:avLst/>
          </a:prstGeom>
        </p:spPr>
        <p:txBody>
          <a:bodyPr wrap="square">
            <a:spAutoFit/>
          </a:bodyPr>
          <a:lstStyle/>
          <a:p>
            <a:pPr marL="342900" lvl="0" indent="-342900">
              <a:spcBef>
                <a:spcPct val="20000"/>
              </a:spcBef>
              <a:buFont typeface="Arial" pitchFamily="34" charset="0"/>
              <a:buChar char="•"/>
            </a:pPr>
            <a:r>
              <a:rPr lang="en-US" sz="2400" dirty="0">
                <a:solidFill>
                  <a:prstClr val="black"/>
                </a:solidFill>
                <a:latin typeface="+mj-lt"/>
              </a:rPr>
              <a:t>Atticus’ wife died when Scout was 2 from a heart attack</a:t>
            </a:r>
          </a:p>
          <a:p>
            <a:pPr marL="342900" lvl="0" indent="-342900">
              <a:spcBef>
                <a:spcPct val="20000"/>
              </a:spcBef>
              <a:buFont typeface="Arial" pitchFamily="34" charset="0"/>
              <a:buChar char="•"/>
            </a:pPr>
            <a:r>
              <a:rPr lang="en-US" sz="2400" dirty="0">
                <a:solidFill>
                  <a:prstClr val="black"/>
                </a:solidFill>
                <a:latin typeface="+mj-lt"/>
              </a:rPr>
              <a:t>Have Calpurnia (cook) to look after house and help him out</a:t>
            </a:r>
          </a:p>
          <a:p>
            <a:pPr marL="342900" lvl="0" indent="-342900">
              <a:spcBef>
                <a:spcPct val="20000"/>
              </a:spcBef>
              <a:buFont typeface="Arial" pitchFamily="34" charset="0"/>
              <a:buChar char="•"/>
            </a:pPr>
            <a:r>
              <a:rPr lang="en-US" sz="2400" dirty="0">
                <a:solidFill>
                  <a:prstClr val="black"/>
                </a:solidFill>
                <a:latin typeface="+mj-lt"/>
              </a:rPr>
              <a:t>In the summer of around 1933, Charles Baker Harris (Dill) moves in next door and stays with Miss Rachel Haverford (aunt)</a:t>
            </a:r>
          </a:p>
          <a:p>
            <a:pPr marL="342900" lvl="0" indent="-342900">
              <a:spcBef>
                <a:spcPct val="20000"/>
              </a:spcBef>
              <a:buFont typeface="Arial" pitchFamily="34" charset="0"/>
              <a:buChar char="•"/>
            </a:pPr>
            <a:r>
              <a:rPr lang="en-US" sz="2400" dirty="0">
                <a:solidFill>
                  <a:prstClr val="black"/>
                </a:solidFill>
                <a:latin typeface="+mj-lt"/>
              </a:rPr>
              <a:t>When the 3 friends get bored, Dill suggest that they attempt to lure Boo Radley, a mysterious neighbor, out of his house</a:t>
            </a:r>
          </a:p>
        </p:txBody>
      </p:sp>
    </p:spTree>
    <p:extLst>
      <p:ext uri="{BB962C8B-B14F-4D97-AF65-F5344CB8AC3E}">
        <p14:creationId xmlns:p14="http://schemas.microsoft.com/office/powerpoint/2010/main" val="128219229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18</a:t>
            </a:r>
            <a:endParaRPr lang="en-US" dirty="0"/>
          </a:p>
        </p:txBody>
      </p:sp>
      <p:sp>
        <p:nvSpPr>
          <p:cNvPr id="3" name="Content Placeholder 2"/>
          <p:cNvSpPr>
            <a:spLocks noGrp="1"/>
          </p:cNvSpPr>
          <p:nvPr>
            <p:ph idx="1"/>
          </p:nvPr>
        </p:nvSpPr>
        <p:spPr/>
        <p:txBody>
          <a:bodyPr>
            <a:normAutofit/>
          </a:bodyPr>
          <a:lstStyle/>
          <a:p>
            <a:r>
              <a:rPr lang="en-US" sz="2800" dirty="0" smtClean="0">
                <a:solidFill>
                  <a:schemeClr val="tx1"/>
                </a:solidFill>
              </a:rPr>
              <a:t>Gets back to the case</a:t>
            </a:r>
          </a:p>
          <a:p>
            <a:endParaRPr lang="en-US" sz="2800" dirty="0" smtClean="0">
              <a:solidFill>
                <a:schemeClr val="tx1"/>
              </a:solidFill>
            </a:endParaRPr>
          </a:p>
          <a:p>
            <a:r>
              <a:rPr lang="en-US" sz="2800" dirty="0" smtClean="0">
                <a:solidFill>
                  <a:schemeClr val="tx1"/>
                </a:solidFill>
              </a:rPr>
              <a:t>Atticus then asks her why she didn’t put up a better fight, why her screams didn’t bring the other children, and most important, how Tom managed the crime (has a useless left hand from a cotton gin when he was a boy)</a:t>
            </a:r>
          </a:p>
        </p:txBody>
      </p:sp>
    </p:spTree>
    <p:extLst>
      <p:ext uri="{BB962C8B-B14F-4D97-AF65-F5344CB8AC3E}">
        <p14:creationId xmlns:p14="http://schemas.microsoft.com/office/powerpoint/2010/main" val="2820282813"/>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18</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chemeClr val="tx1"/>
                </a:solidFill>
              </a:rPr>
              <a:t>Atticus pleads with Mayella to admit that there was no rape, that her father beat her</a:t>
            </a:r>
          </a:p>
          <a:p>
            <a:endParaRPr lang="en-US" dirty="0" smtClean="0">
              <a:solidFill>
                <a:schemeClr val="tx1"/>
              </a:solidFill>
            </a:endParaRPr>
          </a:p>
          <a:p>
            <a:r>
              <a:rPr lang="en-US" dirty="0" smtClean="0">
                <a:solidFill>
                  <a:schemeClr val="tx1"/>
                </a:solidFill>
              </a:rPr>
              <a:t>She shouts at him and yells that the courtroom would have to be a bunch of cowards not to convict Tom</a:t>
            </a:r>
          </a:p>
          <a:p>
            <a:endParaRPr lang="en-US" dirty="0" smtClean="0">
              <a:solidFill>
                <a:schemeClr val="tx1"/>
              </a:solidFill>
            </a:endParaRPr>
          </a:p>
          <a:p>
            <a:r>
              <a:rPr lang="en-US" dirty="0" smtClean="0">
                <a:solidFill>
                  <a:schemeClr val="tx1"/>
                </a:solidFill>
              </a:rPr>
              <a:t>Bursts into tears and refuses to answer any more questions</a:t>
            </a:r>
            <a:endParaRPr lang="en-US" dirty="0">
              <a:solidFill>
                <a:schemeClr val="tx1"/>
              </a:solidFill>
            </a:endParaRPr>
          </a:p>
        </p:txBody>
      </p:sp>
    </p:spTree>
    <p:extLst>
      <p:ext uri="{BB962C8B-B14F-4D97-AF65-F5344CB8AC3E}">
        <p14:creationId xmlns:p14="http://schemas.microsoft.com/office/powerpoint/2010/main" val="78618089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18</a:t>
            </a:r>
            <a:endParaRPr lang="en-US" dirty="0"/>
          </a:p>
        </p:txBody>
      </p:sp>
      <p:sp>
        <p:nvSpPr>
          <p:cNvPr id="3" name="Content Placeholder 2"/>
          <p:cNvSpPr>
            <a:spLocks noGrp="1"/>
          </p:cNvSpPr>
          <p:nvPr>
            <p:ph idx="1"/>
          </p:nvPr>
        </p:nvSpPr>
        <p:spPr/>
        <p:txBody>
          <a:bodyPr>
            <a:normAutofit fontScale="70000" lnSpcReduction="20000"/>
          </a:bodyPr>
          <a:lstStyle/>
          <a:p>
            <a:r>
              <a:rPr lang="en-US" dirty="0" err="1" smtClean="0">
                <a:solidFill>
                  <a:schemeClr val="tx1"/>
                </a:solidFill>
              </a:rPr>
              <a:t>Mayella</a:t>
            </a:r>
            <a:r>
              <a:rPr lang="en-US" dirty="0" smtClean="0">
                <a:solidFill>
                  <a:schemeClr val="tx1"/>
                </a:solidFill>
              </a:rPr>
              <a:t> is </a:t>
            </a:r>
            <a:r>
              <a:rPr lang="en-US" dirty="0">
                <a:solidFill>
                  <a:schemeClr val="tx1"/>
                </a:solidFill>
              </a:rPr>
              <a:t>a </a:t>
            </a:r>
            <a:r>
              <a:rPr lang="en-US" sz="3400" b="1" dirty="0">
                <a:solidFill>
                  <a:schemeClr val="tx1"/>
                </a:solidFill>
              </a:rPr>
              <a:t>kind of mockingbird</a:t>
            </a:r>
            <a:r>
              <a:rPr lang="en-US" dirty="0">
                <a:solidFill>
                  <a:schemeClr val="tx1"/>
                </a:solidFill>
              </a:rPr>
              <a:t>, injured beyond repair by the forces of </a:t>
            </a:r>
            <a:r>
              <a:rPr lang="en-US" sz="3300" b="1" dirty="0">
                <a:solidFill>
                  <a:schemeClr val="tx1"/>
                </a:solidFill>
              </a:rPr>
              <a:t>ugliness, poverty, and hatred that surround her</a:t>
            </a:r>
            <a:r>
              <a:rPr lang="en-US" dirty="0">
                <a:solidFill>
                  <a:schemeClr val="tx1"/>
                </a:solidFill>
              </a:rPr>
              <a:t>. </a:t>
            </a:r>
            <a:endParaRPr lang="en-US" dirty="0" smtClean="0">
              <a:solidFill>
                <a:schemeClr val="tx1"/>
              </a:solidFill>
            </a:endParaRPr>
          </a:p>
          <a:p>
            <a:endParaRPr lang="en-US" dirty="0" smtClean="0">
              <a:solidFill>
                <a:schemeClr val="tx1"/>
              </a:solidFill>
            </a:endParaRPr>
          </a:p>
          <a:p>
            <a:r>
              <a:rPr lang="en-US" dirty="0" smtClean="0">
                <a:solidFill>
                  <a:schemeClr val="tx1"/>
                </a:solidFill>
              </a:rPr>
              <a:t>Lee’s </a:t>
            </a:r>
            <a:r>
              <a:rPr lang="en-US" dirty="0">
                <a:solidFill>
                  <a:schemeClr val="tx1"/>
                </a:solidFill>
              </a:rPr>
              <a:t>presentation of </a:t>
            </a:r>
            <a:r>
              <a:rPr lang="en-US" dirty="0" err="1">
                <a:solidFill>
                  <a:schemeClr val="tx1"/>
                </a:solidFill>
              </a:rPr>
              <a:t>Mayella</a:t>
            </a:r>
            <a:r>
              <a:rPr lang="en-US" dirty="0">
                <a:solidFill>
                  <a:schemeClr val="tx1"/>
                </a:solidFill>
              </a:rPr>
              <a:t> emphasizes her role as victim—her </a:t>
            </a:r>
            <a:r>
              <a:rPr lang="en-US" sz="3600" b="1" dirty="0">
                <a:solidFill>
                  <a:schemeClr val="tx1"/>
                </a:solidFill>
              </a:rPr>
              <a:t>father beats her and possibly molests her</a:t>
            </a:r>
            <a:r>
              <a:rPr lang="en-US" dirty="0">
                <a:solidFill>
                  <a:schemeClr val="tx1"/>
                </a:solidFill>
              </a:rPr>
              <a:t>, while she has to deal with her unhelpful siblings. </a:t>
            </a:r>
            <a:endParaRPr lang="en-US" dirty="0" smtClean="0">
              <a:solidFill>
                <a:schemeClr val="tx1"/>
              </a:solidFill>
            </a:endParaRPr>
          </a:p>
          <a:p>
            <a:endParaRPr lang="en-US" dirty="0" smtClean="0">
              <a:solidFill>
                <a:schemeClr val="tx1"/>
              </a:solidFill>
            </a:endParaRPr>
          </a:p>
          <a:p>
            <a:r>
              <a:rPr lang="en-US" dirty="0" smtClean="0">
                <a:solidFill>
                  <a:schemeClr val="tx1"/>
                </a:solidFill>
              </a:rPr>
              <a:t>She </a:t>
            </a:r>
            <a:r>
              <a:rPr lang="en-US" dirty="0">
                <a:solidFill>
                  <a:schemeClr val="tx1"/>
                </a:solidFill>
              </a:rPr>
              <a:t>has </a:t>
            </a:r>
            <a:r>
              <a:rPr lang="en-US" sz="3600" b="1" dirty="0">
                <a:solidFill>
                  <a:schemeClr val="tx1"/>
                </a:solidFill>
              </a:rPr>
              <a:t>lacked kind treatment </a:t>
            </a:r>
            <a:r>
              <a:rPr lang="en-US" dirty="0">
                <a:solidFill>
                  <a:schemeClr val="tx1"/>
                </a:solidFill>
              </a:rPr>
              <a:t>in her life to such an extent that when Atticus calls her Miss </a:t>
            </a:r>
            <a:r>
              <a:rPr lang="en-US" dirty="0" err="1">
                <a:solidFill>
                  <a:schemeClr val="tx1"/>
                </a:solidFill>
              </a:rPr>
              <a:t>Mayella</a:t>
            </a:r>
            <a:r>
              <a:rPr lang="en-US" dirty="0">
                <a:solidFill>
                  <a:schemeClr val="tx1"/>
                </a:solidFill>
              </a:rPr>
              <a:t>, she accuses him of making fun of her. </a:t>
            </a:r>
            <a:endParaRPr lang="en-US" dirty="0" smtClean="0">
              <a:solidFill>
                <a:schemeClr val="tx1"/>
              </a:solidFill>
            </a:endParaRPr>
          </a:p>
          <a:p>
            <a:endParaRPr lang="en-US" dirty="0" smtClean="0">
              <a:solidFill>
                <a:schemeClr val="tx1"/>
              </a:solidFill>
            </a:endParaRPr>
          </a:p>
          <a:p>
            <a:r>
              <a:rPr lang="en-US" dirty="0" smtClean="0">
                <a:solidFill>
                  <a:schemeClr val="tx1"/>
                </a:solidFill>
              </a:rPr>
              <a:t>She </a:t>
            </a:r>
            <a:r>
              <a:rPr lang="en-US" dirty="0">
                <a:solidFill>
                  <a:schemeClr val="tx1"/>
                </a:solidFill>
              </a:rPr>
              <a:t>has </a:t>
            </a:r>
            <a:r>
              <a:rPr lang="en-US" sz="3600" b="1" dirty="0">
                <a:solidFill>
                  <a:schemeClr val="tx1"/>
                </a:solidFill>
              </a:rPr>
              <a:t>no friends</a:t>
            </a:r>
            <a:r>
              <a:rPr lang="en-US" dirty="0">
                <a:solidFill>
                  <a:schemeClr val="tx1"/>
                </a:solidFill>
              </a:rPr>
              <a:t>, and Scout seems justified in thinking that she “must have been the loneliest person in the world.”</a:t>
            </a:r>
          </a:p>
        </p:txBody>
      </p:sp>
    </p:spTree>
    <p:extLst>
      <p:ext uri="{BB962C8B-B14F-4D97-AF65-F5344CB8AC3E}">
        <p14:creationId xmlns:p14="http://schemas.microsoft.com/office/powerpoint/2010/main" val="216469603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18</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chemeClr val="tx1"/>
                </a:solidFill>
              </a:rPr>
              <a:t>In the recess that follows, Mr. Underwood notices the children up in the balcony, but Jem tells Scout that he won’t tell Atticus about them being there – although he might include it in the social section of the paper</a:t>
            </a:r>
          </a:p>
          <a:p>
            <a:pPr marL="0" indent="0">
              <a:buNone/>
            </a:pPr>
            <a:endParaRPr lang="en-US" dirty="0" smtClean="0">
              <a:solidFill>
                <a:schemeClr val="tx1"/>
              </a:solidFill>
            </a:endParaRPr>
          </a:p>
          <a:p>
            <a:r>
              <a:rPr lang="en-US" dirty="0" smtClean="0">
                <a:solidFill>
                  <a:schemeClr val="tx1"/>
                </a:solidFill>
              </a:rPr>
              <a:t>Prosecution rests and Atticus calls only one witness – Tom Robinson</a:t>
            </a:r>
            <a:endParaRPr lang="en-US" dirty="0">
              <a:solidFill>
                <a:schemeClr val="tx1"/>
              </a:solidFill>
            </a:endParaRPr>
          </a:p>
        </p:txBody>
      </p:sp>
    </p:spTree>
    <p:extLst>
      <p:ext uri="{BB962C8B-B14F-4D97-AF65-F5344CB8AC3E}">
        <p14:creationId xmlns:p14="http://schemas.microsoft.com/office/powerpoint/2010/main" val="78923317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19</a:t>
            </a:r>
            <a:endParaRPr lang="en-US" dirty="0"/>
          </a:p>
        </p:txBody>
      </p:sp>
      <p:sp>
        <p:nvSpPr>
          <p:cNvPr id="3" name="Content Placeholder 2"/>
          <p:cNvSpPr>
            <a:spLocks noGrp="1"/>
          </p:cNvSpPr>
          <p:nvPr>
            <p:ph idx="1"/>
          </p:nvPr>
        </p:nvSpPr>
        <p:spPr>
          <a:xfrm>
            <a:off x="457200" y="1676400"/>
            <a:ext cx="8229600" cy="4525963"/>
          </a:xfrm>
        </p:spPr>
        <p:txBody>
          <a:bodyPr>
            <a:normAutofit fontScale="70000" lnSpcReduction="20000"/>
          </a:bodyPr>
          <a:lstStyle/>
          <a:p>
            <a:r>
              <a:rPr lang="en-US" dirty="0" smtClean="0">
                <a:solidFill>
                  <a:schemeClr val="tx1"/>
                </a:solidFill>
              </a:rPr>
              <a:t>Tom is 25, has 3 kids and received 30 days for disorderly conduct (got into a fight with a man who tried to cut him)</a:t>
            </a:r>
          </a:p>
          <a:p>
            <a:endParaRPr lang="en-US" dirty="0">
              <a:solidFill>
                <a:schemeClr val="tx1"/>
              </a:solidFill>
            </a:endParaRPr>
          </a:p>
          <a:p>
            <a:r>
              <a:rPr lang="en-US" dirty="0" smtClean="0">
                <a:solidFill>
                  <a:schemeClr val="tx1"/>
                </a:solidFill>
              </a:rPr>
              <a:t>Tom says he always passes Ewell house on way to work (picks cotton for Mr. Link </a:t>
            </a:r>
            <a:r>
              <a:rPr lang="en-US" dirty="0" err="1" smtClean="0">
                <a:solidFill>
                  <a:schemeClr val="tx1"/>
                </a:solidFill>
              </a:rPr>
              <a:t>Deas</a:t>
            </a:r>
            <a:r>
              <a:rPr lang="en-US" dirty="0" smtClean="0">
                <a:solidFill>
                  <a:schemeClr val="tx1"/>
                </a:solidFill>
              </a:rPr>
              <a:t>)</a:t>
            </a:r>
          </a:p>
          <a:p>
            <a:endParaRPr lang="en-US" dirty="0" smtClean="0">
              <a:solidFill>
                <a:schemeClr val="tx1"/>
              </a:solidFill>
            </a:endParaRPr>
          </a:p>
          <a:p>
            <a:r>
              <a:rPr lang="en-US" dirty="0" smtClean="0">
                <a:solidFill>
                  <a:schemeClr val="tx1"/>
                </a:solidFill>
              </a:rPr>
              <a:t>Mayella often asked to do chores</a:t>
            </a:r>
          </a:p>
          <a:p>
            <a:endParaRPr lang="en-US" dirty="0" smtClean="0">
              <a:solidFill>
                <a:schemeClr val="tx1"/>
              </a:solidFill>
            </a:endParaRPr>
          </a:p>
          <a:p>
            <a:r>
              <a:rPr lang="en-US" dirty="0" smtClean="0">
                <a:solidFill>
                  <a:schemeClr val="tx1"/>
                </a:solidFill>
              </a:rPr>
              <a:t>She asked him to come inside to fix a door</a:t>
            </a:r>
          </a:p>
          <a:p>
            <a:endParaRPr lang="en-US" dirty="0" smtClean="0">
              <a:solidFill>
                <a:schemeClr val="tx1"/>
              </a:solidFill>
            </a:endParaRPr>
          </a:p>
          <a:p>
            <a:r>
              <a:rPr lang="en-US" dirty="0" smtClean="0">
                <a:solidFill>
                  <a:schemeClr val="tx1"/>
                </a:solidFill>
              </a:rPr>
              <a:t>Was inside and nothing wrong with door, and no kids around</a:t>
            </a:r>
            <a:endParaRPr lang="en-US" dirty="0">
              <a:solidFill>
                <a:schemeClr val="tx1"/>
              </a:solidFill>
            </a:endParaRPr>
          </a:p>
        </p:txBody>
      </p:sp>
    </p:spTree>
    <p:extLst>
      <p:ext uri="{BB962C8B-B14F-4D97-AF65-F5344CB8AC3E}">
        <p14:creationId xmlns:p14="http://schemas.microsoft.com/office/powerpoint/2010/main" val="339407783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19</a:t>
            </a:r>
            <a:endParaRPr lang="en-US" dirty="0"/>
          </a:p>
        </p:txBody>
      </p:sp>
      <p:sp>
        <p:nvSpPr>
          <p:cNvPr id="3" name="Content Placeholder 2"/>
          <p:cNvSpPr>
            <a:spLocks noGrp="1"/>
          </p:cNvSpPr>
          <p:nvPr>
            <p:ph idx="1"/>
          </p:nvPr>
        </p:nvSpPr>
        <p:spPr/>
        <p:txBody>
          <a:bodyPr/>
          <a:lstStyle/>
          <a:p>
            <a:r>
              <a:rPr lang="en-US" dirty="0" smtClean="0">
                <a:solidFill>
                  <a:schemeClr val="tx1"/>
                </a:solidFill>
              </a:rPr>
              <a:t>Said she sent them to buy ice cream with money she had saved</a:t>
            </a:r>
          </a:p>
          <a:p>
            <a:endParaRPr lang="en-US" dirty="0" smtClean="0">
              <a:solidFill>
                <a:schemeClr val="tx1"/>
              </a:solidFill>
            </a:endParaRPr>
          </a:p>
          <a:p>
            <a:r>
              <a:rPr lang="en-US" dirty="0" smtClean="0">
                <a:solidFill>
                  <a:schemeClr val="tx1"/>
                </a:solidFill>
              </a:rPr>
              <a:t>She asked him to lift a box from the dresser and then she grabbed his legs, which scared him, so he jumped down</a:t>
            </a:r>
          </a:p>
          <a:p>
            <a:endParaRPr lang="en-US" dirty="0" smtClean="0">
              <a:solidFill>
                <a:schemeClr val="tx1"/>
              </a:solidFill>
            </a:endParaRPr>
          </a:p>
          <a:p>
            <a:r>
              <a:rPr lang="en-US" dirty="0" smtClean="0">
                <a:solidFill>
                  <a:schemeClr val="tx1"/>
                </a:solidFill>
              </a:rPr>
              <a:t>Hugged him and asked him to kiss her</a:t>
            </a:r>
            <a:endParaRPr lang="en-US" dirty="0">
              <a:solidFill>
                <a:schemeClr val="tx1"/>
              </a:solidFill>
            </a:endParaRPr>
          </a:p>
        </p:txBody>
      </p:sp>
    </p:spTree>
    <p:extLst>
      <p:ext uri="{BB962C8B-B14F-4D97-AF65-F5344CB8AC3E}">
        <p14:creationId xmlns:p14="http://schemas.microsoft.com/office/powerpoint/2010/main" val="276006216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19</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solidFill>
                  <a:schemeClr val="tx1"/>
                </a:solidFill>
              </a:rPr>
              <a:t>“She says she never kissed a grown man before… what her papa do to her don’t count.” (page 194)</a:t>
            </a:r>
            <a:endParaRPr lang="en-US" dirty="0">
              <a:solidFill>
                <a:schemeClr val="tx1"/>
              </a:solidFill>
            </a:endParaRPr>
          </a:p>
          <a:p>
            <a:endParaRPr lang="en-US" dirty="0" smtClean="0">
              <a:solidFill>
                <a:schemeClr val="tx1"/>
              </a:solidFill>
            </a:endParaRPr>
          </a:p>
          <a:p>
            <a:r>
              <a:rPr lang="en-US" dirty="0" smtClean="0">
                <a:solidFill>
                  <a:schemeClr val="tx1"/>
                </a:solidFill>
              </a:rPr>
              <a:t>Father appeared and called her a whore, and threatened to kill her</a:t>
            </a:r>
          </a:p>
          <a:p>
            <a:endParaRPr lang="en-US" dirty="0" smtClean="0">
              <a:solidFill>
                <a:schemeClr val="tx1"/>
              </a:solidFill>
            </a:endParaRPr>
          </a:p>
          <a:p>
            <a:r>
              <a:rPr lang="en-US" dirty="0" smtClean="0">
                <a:solidFill>
                  <a:schemeClr val="tx1"/>
                </a:solidFill>
              </a:rPr>
              <a:t>Tom fled (“He would not have dared strike a white woman under any circumstances and expect to live long, so </a:t>
            </a:r>
            <a:r>
              <a:rPr lang="en-US" sz="3800" b="1" dirty="0" smtClean="0">
                <a:solidFill>
                  <a:schemeClr val="tx1"/>
                </a:solidFill>
              </a:rPr>
              <a:t>he took the first opportunity to run – a sure sign of guilt</a:t>
            </a:r>
            <a:r>
              <a:rPr lang="en-US" dirty="0" smtClean="0">
                <a:solidFill>
                  <a:schemeClr val="tx1"/>
                </a:solidFill>
              </a:rPr>
              <a:t>.” (page 195)</a:t>
            </a:r>
            <a:endParaRPr lang="en-US" dirty="0">
              <a:solidFill>
                <a:schemeClr val="tx1"/>
              </a:solidFill>
            </a:endParaRPr>
          </a:p>
        </p:txBody>
      </p:sp>
    </p:spTree>
    <p:extLst>
      <p:ext uri="{BB962C8B-B14F-4D97-AF65-F5344CB8AC3E}">
        <p14:creationId xmlns:p14="http://schemas.microsoft.com/office/powerpoint/2010/main" val="89845212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19</a:t>
            </a:r>
            <a:endParaRPr lang="en-US" dirty="0"/>
          </a:p>
        </p:txBody>
      </p:sp>
      <p:sp>
        <p:nvSpPr>
          <p:cNvPr id="3" name="Content Placeholder 2"/>
          <p:cNvSpPr>
            <a:spLocks noGrp="1"/>
          </p:cNvSpPr>
          <p:nvPr>
            <p:ph idx="1"/>
          </p:nvPr>
        </p:nvSpPr>
        <p:spPr/>
        <p:txBody>
          <a:bodyPr/>
          <a:lstStyle/>
          <a:p>
            <a:r>
              <a:rPr lang="en-US" dirty="0" smtClean="0">
                <a:solidFill>
                  <a:schemeClr val="tx1"/>
                </a:solidFill>
              </a:rPr>
              <a:t>Link </a:t>
            </a:r>
            <a:r>
              <a:rPr lang="en-US" dirty="0" err="1" smtClean="0">
                <a:solidFill>
                  <a:schemeClr val="tx1"/>
                </a:solidFill>
              </a:rPr>
              <a:t>Deas</a:t>
            </a:r>
            <a:r>
              <a:rPr lang="en-US" dirty="0" smtClean="0">
                <a:solidFill>
                  <a:schemeClr val="tx1"/>
                </a:solidFill>
              </a:rPr>
              <a:t>, Tom’s white employer, declares that in 8 years of work, he has never had any trouble with Tom</a:t>
            </a:r>
          </a:p>
          <a:p>
            <a:endParaRPr lang="en-US" dirty="0">
              <a:solidFill>
                <a:schemeClr val="tx1"/>
              </a:solidFill>
            </a:endParaRPr>
          </a:p>
          <a:p>
            <a:r>
              <a:rPr lang="en-US" dirty="0" smtClean="0">
                <a:solidFill>
                  <a:schemeClr val="tx1"/>
                </a:solidFill>
              </a:rPr>
              <a:t>Judge expels him from courtroom for interrupting </a:t>
            </a:r>
            <a:endParaRPr lang="en-US" dirty="0">
              <a:solidFill>
                <a:schemeClr val="tx1"/>
              </a:solidFill>
            </a:endParaRPr>
          </a:p>
        </p:txBody>
      </p:sp>
    </p:spTree>
    <p:extLst>
      <p:ext uri="{BB962C8B-B14F-4D97-AF65-F5344CB8AC3E}">
        <p14:creationId xmlns:p14="http://schemas.microsoft.com/office/powerpoint/2010/main" val="114912268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19</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solidFill>
                  <a:schemeClr val="tx1"/>
                </a:solidFill>
              </a:rPr>
              <a:t>Mr. Gilmer cross-examines Tom</a:t>
            </a:r>
          </a:p>
          <a:p>
            <a:endParaRPr lang="en-US" dirty="0">
              <a:solidFill>
                <a:schemeClr val="tx1"/>
              </a:solidFill>
            </a:endParaRPr>
          </a:p>
          <a:p>
            <a:r>
              <a:rPr lang="en-US" dirty="0" smtClean="0">
                <a:solidFill>
                  <a:schemeClr val="tx1"/>
                </a:solidFill>
              </a:rPr>
              <a:t>Gets to admit strength (could choke a woman)</a:t>
            </a:r>
          </a:p>
          <a:p>
            <a:endParaRPr lang="en-US" dirty="0">
              <a:solidFill>
                <a:schemeClr val="tx1"/>
              </a:solidFill>
            </a:endParaRPr>
          </a:p>
          <a:p>
            <a:r>
              <a:rPr lang="en-US" dirty="0" smtClean="0">
                <a:solidFill>
                  <a:schemeClr val="tx1"/>
                </a:solidFill>
              </a:rPr>
              <a:t>Asks why he helps her with chores</a:t>
            </a:r>
          </a:p>
          <a:p>
            <a:endParaRPr lang="en-US" dirty="0">
              <a:solidFill>
                <a:schemeClr val="tx1"/>
              </a:solidFill>
            </a:endParaRPr>
          </a:p>
          <a:p>
            <a:r>
              <a:rPr lang="en-US" dirty="0" smtClean="0">
                <a:solidFill>
                  <a:schemeClr val="tx1"/>
                </a:solidFill>
              </a:rPr>
              <a:t>Said felt sorry for her (black people aren’t supposed to feel sorry for a white person)</a:t>
            </a:r>
            <a:endParaRPr lang="en-US" dirty="0">
              <a:solidFill>
                <a:schemeClr val="tx1"/>
              </a:solidFill>
            </a:endParaRPr>
          </a:p>
        </p:txBody>
      </p:sp>
    </p:spTree>
    <p:extLst>
      <p:ext uri="{BB962C8B-B14F-4D97-AF65-F5344CB8AC3E}">
        <p14:creationId xmlns:p14="http://schemas.microsoft.com/office/powerpoint/2010/main" val="258495921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19</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solidFill>
                  <a:schemeClr val="tx1"/>
                </a:solidFill>
              </a:rPr>
              <a:t>Dill cries and Scout takes him out of the courtroom</a:t>
            </a:r>
          </a:p>
          <a:p>
            <a:endParaRPr lang="en-US" dirty="0">
              <a:solidFill>
                <a:schemeClr val="tx1"/>
              </a:solidFill>
            </a:endParaRPr>
          </a:p>
          <a:p>
            <a:r>
              <a:rPr lang="en-US" dirty="0" smtClean="0">
                <a:solidFill>
                  <a:schemeClr val="tx1"/>
                </a:solidFill>
              </a:rPr>
              <a:t>Dill tells Scout of Mr. Gilmer’s rude treatment of Tom during questioning “I don’t care one speck.  It </a:t>
            </a:r>
            <a:r>
              <a:rPr lang="en-US" dirty="0" err="1" smtClean="0">
                <a:solidFill>
                  <a:schemeClr val="tx1"/>
                </a:solidFill>
              </a:rPr>
              <a:t>ain’t</a:t>
            </a:r>
            <a:r>
              <a:rPr lang="en-US" dirty="0" smtClean="0">
                <a:solidFill>
                  <a:schemeClr val="tx1"/>
                </a:solidFill>
              </a:rPr>
              <a:t> right, somehow it </a:t>
            </a:r>
            <a:r>
              <a:rPr lang="en-US" dirty="0" err="1" smtClean="0">
                <a:solidFill>
                  <a:schemeClr val="tx1"/>
                </a:solidFill>
              </a:rPr>
              <a:t>ain’t</a:t>
            </a:r>
            <a:r>
              <a:rPr lang="en-US" dirty="0" smtClean="0">
                <a:solidFill>
                  <a:schemeClr val="tx1"/>
                </a:solidFill>
              </a:rPr>
              <a:t> right to do ‘</a:t>
            </a:r>
            <a:r>
              <a:rPr lang="en-US" dirty="0" err="1" smtClean="0">
                <a:solidFill>
                  <a:schemeClr val="tx1"/>
                </a:solidFill>
              </a:rPr>
              <a:t>em</a:t>
            </a:r>
            <a:r>
              <a:rPr lang="en-US" dirty="0" smtClean="0">
                <a:solidFill>
                  <a:schemeClr val="tx1"/>
                </a:solidFill>
              </a:rPr>
              <a:t> that way.  Hasn’t anybody got any business </a:t>
            </a:r>
            <a:r>
              <a:rPr lang="en-US" dirty="0" err="1" smtClean="0">
                <a:solidFill>
                  <a:schemeClr val="tx1"/>
                </a:solidFill>
              </a:rPr>
              <a:t>talkin</a:t>
            </a:r>
            <a:r>
              <a:rPr lang="en-US" dirty="0" smtClean="0">
                <a:solidFill>
                  <a:schemeClr val="tx1"/>
                </a:solidFill>
              </a:rPr>
              <a:t>’ like that – it just makes me sick.” page 199)</a:t>
            </a:r>
          </a:p>
          <a:p>
            <a:endParaRPr lang="en-US" dirty="0">
              <a:solidFill>
                <a:schemeClr val="tx1"/>
              </a:solidFill>
            </a:endParaRPr>
          </a:p>
          <a:p>
            <a:r>
              <a:rPr lang="en-US" dirty="0" smtClean="0">
                <a:solidFill>
                  <a:schemeClr val="tx1"/>
                </a:solidFill>
              </a:rPr>
              <a:t>See Mr. </a:t>
            </a:r>
            <a:r>
              <a:rPr lang="en-US" dirty="0" err="1" smtClean="0">
                <a:solidFill>
                  <a:schemeClr val="tx1"/>
                </a:solidFill>
              </a:rPr>
              <a:t>Dolphus</a:t>
            </a:r>
            <a:r>
              <a:rPr lang="en-US" dirty="0" smtClean="0">
                <a:solidFill>
                  <a:schemeClr val="tx1"/>
                </a:solidFill>
              </a:rPr>
              <a:t> Raymond</a:t>
            </a:r>
            <a:endParaRPr lang="en-US" dirty="0">
              <a:solidFill>
                <a:schemeClr val="tx1"/>
              </a:solidFill>
            </a:endParaRPr>
          </a:p>
        </p:txBody>
      </p:sp>
    </p:spTree>
    <p:extLst>
      <p:ext uri="{BB962C8B-B14F-4D97-AF65-F5344CB8AC3E}">
        <p14:creationId xmlns:p14="http://schemas.microsoft.com/office/powerpoint/2010/main" val="566382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What happened in Chapter 1</a:t>
            </a:r>
            <a:endParaRPr lang="en-US" sz="3600" dirty="0"/>
          </a:p>
        </p:txBody>
      </p:sp>
      <p:sp>
        <p:nvSpPr>
          <p:cNvPr id="3" name="Content Placeholder 2"/>
          <p:cNvSpPr>
            <a:spLocks noGrp="1"/>
          </p:cNvSpPr>
          <p:nvPr>
            <p:ph idx="1"/>
          </p:nvPr>
        </p:nvSpPr>
        <p:spPr/>
        <p:txBody>
          <a:bodyPr>
            <a:noAutofit/>
          </a:bodyPr>
          <a:lstStyle/>
          <a:p>
            <a:pPr lvl="0"/>
            <a:r>
              <a:rPr lang="en-US" sz="2400" dirty="0" smtClean="0">
                <a:solidFill>
                  <a:prstClr val="black"/>
                </a:solidFill>
              </a:rPr>
              <a:t>Arthur “Boo” Radley lives in the run-down Radley house</a:t>
            </a:r>
          </a:p>
          <a:p>
            <a:pPr lvl="0"/>
            <a:r>
              <a:rPr lang="en-US" sz="2400" dirty="0" smtClean="0">
                <a:solidFill>
                  <a:prstClr val="black"/>
                </a:solidFill>
              </a:rPr>
              <a:t>Scout recounts how, as a boy, Boo got in trouble with the law and his father imprisoned him in the house as punishment</a:t>
            </a:r>
          </a:p>
          <a:p>
            <a:pPr lvl="0"/>
            <a:r>
              <a:rPr lang="en-US" sz="2400" dirty="0" smtClean="0">
                <a:solidFill>
                  <a:prstClr val="black"/>
                </a:solidFill>
              </a:rPr>
              <a:t>Wasn’t heard of much, until stabbed father with scissors</a:t>
            </a:r>
          </a:p>
          <a:p>
            <a:pPr lvl="0"/>
            <a:r>
              <a:rPr lang="en-US" sz="2400" dirty="0" smtClean="0">
                <a:solidFill>
                  <a:prstClr val="black"/>
                </a:solidFill>
              </a:rPr>
              <a:t>Old Mr. Radley refused to have his son committed to an asylum</a:t>
            </a:r>
          </a:p>
          <a:p>
            <a:pPr lvl="0"/>
            <a:r>
              <a:rPr lang="en-US" sz="2400" dirty="0" smtClean="0">
                <a:solidFill>
                  <a:prstClr val="black"/>
                </a:solidFill>
              </a:rPr>
              <a:t>Old man died, so Boo’s brother, Nathan, lives with him now</a:t>
            </a:r>
          </a:p>
          <a:p>
            <a:endParaRPr lang="en-US" sz="2400" dirty="0"/>
          </a:p>
        </p:txBody>
      </p:sp>
    </p:spTree>
    <p:extLst>
      <p:ext uri="{BB962C8B-B14F-4D97-AF65-F5344CB8AC3E}">
        <p14:creationId xmlns:p14="http://schemas.microsoft.com/office/powerpoint/2010/main" val="2667548090"/>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20</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Mr. </a:t>
            </a:r>
            <a:r>
              <a:rPr lang="en-US" dirty="0" err="1" smtClean="0"/>
              <a:t>Dolphus</a:t>
            </a:r>
            <a:r>
              <a:rPr lang="en-US" dirty="0" smtClean="0"/>
              <a:t> Raymond is drinking from a paper sack</a:t>
            </a:r>
          </a:p>
          <a:p>
            <a:endParaRPr lang="en-US" dirty="0" smtClean="0"/>
          </a:p>
          <a:p>
            <a:r>
              <a:rPr lang="en-US" dirty="0" smtClean="0"/>
              <a:t>Offers Dill a drink and Scout warns to only take a little</a:t>
            </a:r>
          </a:p>
          <a:p>
            <a:endParaRPr lang="en-US" dirty="0" smtClean="0"/>
          </a:p>
          <a:p>
            <a:r>
              <a:rPr lang="en-US" dirty="0" smtClean="0"/>
              <a:t>Find it’s just Coca-Cola</a:t>
            </a:r>
          </a:p>
          <a:p>
            <a:endParaRPr lang="en-US" dirty="0" smtClean="0"/>
          </a:p>
          <a:p>
            <a:r>
              <a:rPr lang="en-US" dirty="0" smtClean="0"/>
              <a:t>Tells the kids that </a:t>
            </a:r>
            <a:r>
              <a:rPr lang="en-US" sz="4100" b="1" dirty="0" smtClean="0"/>
              <a:t>he pretends to be a drunk </a:t>
            </a:r>
            <a:r>
              <a:rPr lang="en-US" dirty="0" smtClean="0"/>
              <a:t>to provide the other white people with an explanation for his lifestyle, when in fact, he enjoys his life</a:t>
            </a:r>
            <a:endParaRPr lang="en-US" dirty="0"/>
          </a:p>
        </p:txBody>
      </p:sp>
    </p:spTree>
    <p:extLst>
      <p:ext uri="{BB962C8B-B14F-4D97-AF65-F5344CB8AC3E}">
        <p14:creationId xmlns:p14="http://schemas.microsoft.com/office/powerpoint/2010/main" val="411668317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20</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solidFill>
                  <a:schemeClr val="tx1"/>
                </a:solidFill>
              </a:rPr>
              <a:t>Dill and Scout return to courtroom</a:t>
            </a:r>
          </a:p>
          <a:p>
            <a:endParaRPr lang="en-US" dirty="0" smtClean="0">
              <a:solidFill>
                <a:schemeClr val="tx1"/>
              </a:solidFill>
            </a:endParaRPr>
          </a:p>
          <a:p>
            <a:r>
              <a:rPr lang="en-US" dirty="0" smtClean="0">
                <a:solidFill>
                  <a:schemeClr val="tx1"/>
                </a:solidFill>
              </a:rPr>
              <a:t>Atticus making closing remarks and appeals to the jury</a:t>
            </a:r>
          </a:p>
          <a:p>
            <a:endParaRPr lang="en-US" dirty="0" smtClean="0">
              <a:solidFill>
                <a:schemeClr val="tx1"/>
              </a:solidFill>
            </a:endParaRPr>
          </a:p>
          <a:p>
            <a:r>
              <a:rPr lang="en-US" dirty="0" smtClean="0">
                <a:solidFill>
                  <a:schemeClr val="tx1"/>
                </a:solidFill>
              </a:rPr>
              <a:t>No medical evidence only a shaky testimony of two unreliable witnesses (</a:t>
            </a:r>
            <a:r>
              <a:rPr lang="en-US" dirty="0" err="1" smtClean="0">
                <a:solidFill>
                  <a:schemeClr val="tx1"/>
                </a:solidFill>
              </a:rPr>
              <a:t>Ewells</a:t>
            </a:r>
            <a:r>
              <a:rPr lang="en-US" dirty="0" smtClean="0">
                <a:solidFill>
                  <a:schemeClr val="tx1"/>
                </a:solidFill>
              </a:rPr>
              <a:t>)</a:t>
            </a:r>
          </a:p>
          <a:p>
            <a:endParaRPr lang="en-US" dirty="0" smtClean="0">
              <a:solidFill>
                <a:schemeClr val="tx1"/>
              </a:solidFill>
            </a:endParaRPr>
          </a:p>
          <a:p>
            <a:r>
              <a:rPr lang="en-US" dirty="0" smtClean="0">
                <a:solidFill>
                  <a:schemeClr val="tx1"/>
                </a:solidFill>
              </a:rPr>
              <a:t>Evidence suggests that Ewell, not Robinson beat Mayella</a:t>
            </a:r>
            <a:endParaRPr lang="en-US" dirty="0">
              <a:solidFill>
                <a:schemeClr val="tx1"/>
              </a:solidFill>
            </a:endParaRPr>
          </a:p>
        </p:txBody>
      </p:sp>
    </p:spTree>
    <p:extLst>
      <p:ext uri="{BB962C8B-B14F-4D97-AF65-F5344CB8AC3E}">
        <p14:creationId xmlns:p14="http://schemas.microsoft.com/office/powerpoint/2010/main" val="409804536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20</a:t>
            </a:r>
            <a:endParaRPr lang="en-US" dirty="0"/>
          </a:p>
        </p:txBody>
      </p:sp>
      <p:sp>
        <p:nvSpPr>
          <p:cNvPr id="3" name="Content Placeholder 2"/>
          <p:cNvSpPr>
            <a:spLocks noGrp="1"/>
          </p:cNvSpPr>
          <p:nvPr>
            <p:ph idx="1"/>
          </p:nvPr>
        </p:nvSpPr>
        <p:spPr/>
        <p:txBody>
          <a:bodyPr/>
          <a:lstStyle/>
          <a:p>
            <a:r>
              <a:rPr lang="en-US" dirty="0" smtClean="0">
                <a:solidFill>
                  <a:schemeClr val="tx1"/>
                </a:solidFill>
              </a:rPr>
              <a:t>Makes own comments</a:t>
            </a:r>
          </a:p>
          <a:p>
            <a:pPr lvl="1"/>
            <a:r>
              <a:rPr lang="en-US" dirty="0" smtClean="0">
                <a:solidFill>
                  <a:schemeClr val="tx1"/>
                </a:solidFill>
              </a:rPr>
              <a:t>Mayella, lonely and unhappy, </a:t>
            </a:r>
            <a:r>
              <a:rPr lang="en-US" sz="3200" b="1" dirty="0" smtClean="0">
                <a:solidFill>
                  <a:schemeClr val="tx1"/>
                </a:solidFill>
              </a:rPr>
              <a:t>committed the unmentionable act of lusting after a black man </a:t>
            </a:r>
            <a:r>
              <a:rPr lang="en-US" dirty="0" smtClean="0">
                <a:solidFill>
                  <a:schemeClr val="tx1"/>
                </a:solidFill>
              </a:rPr>
              <a:t>and then concealed her shame by accusing him of rape after being caught</a:t>
            </a:r>
          </a:p>
          <a:p>
            <a:pPr marL="457200" lvl="1" indent="0">
              <a:buNone/>
            </a:pPr>
            <a:endParaRPr lang="en-US" dirty="0" smtClean="0">
              <a:solidFill>
                <a:schemeClr val="tx1"/>
              </a:solidFill>
            </a:endParaRPr>
          </a:p>
          <a:p>
            <a:r>
              <a:rPr lang="en-US" dirty="0" smtClean="0">
                <a:solidFill>
                  <a:schemeClr val="tx1"/>
                </a:solidFill>
              </a:rPr>
              <a:t>As Atticus finishes, Calpurnia comes into the courtroom</a:t>
            </a:r>
          </a:p>
        </p:txBody>
      </p:sp>
    </p:spTree>
    <p:extLst>
      <p:ext uri="{BB962C8B-B14F-4D97-AF65-F5344CB8AC3E}">
        <p14:creationId xmlns:p14="http://schemas.microsoft.com/office/powerpoint/2010/main" val="383776218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1"/>
            <a:ext cx="8494713" cy="990600"/>
          </a:xfrm>
        </p:spPr>
        <p:txBody>
          <a:bodyPr/>
          <a:lstStyle/>
          <a:p>
            <a:pPr algn="ctr"/>
            <a:r>
              <a:rPr lang="en-US" dirty="0" smtClean="0"/>
              <a:t>Chapter 21</a:t>
            </a:r>
            <a:endParaRPr lang="en-US" dirty="0"/>
          </a:p>
        </p:txBody>
      </p:sp>
      <p:sp>
        <p:nvSpPr>
          <p:cNvPr id="3" name="Text Placeholder 2"/>
          <p:cNvSpPr>
            <a:spLocks noGrp="1"/>
          </p:cNvSpPr>
          <p:nvPr>
            <p:ph type="body" idx="1"/>
          </p:nvPr>
        </p:nvSpPr>
        <p:spPr>
          <a:xfrm>
            <a:off x="609600" y="2133600"/>
            <a:ext cx="8279674" cy="4343400"/>
          </a:xfrm>
        </p:spPr>
        <p:txBody>
          <a:bodyPr>
            <a:normAutofit fontScale="85000" lnSpcReduction="10000"/>
          </a:bodyPr>
          <a:lstStyle/>
          <a:p>
            <a:pPr marL="342900" indent="-342900">
              <a:buFont typeface="Arial" pitchFamily="34" charset="0"/>
              <a:buChar char="•"/>
            </a:pPr>
            <a:r>
              <a:rPr lang="en-US" sz="4000" dirty="0">
                <a:solidFill>
                  <a:schemeClr val="tx1"/>
                </a:solidFill>
              </a:rPr>
              <a:t>Calpurnia hands Atticus a note telling him that his children have not been home since noon</a:t>
            </a:r>
            <a:r>
              <a:rPr lang="en-US" sz="4000" dirty="0" smtClean="0">
                <a:solidFill>
                  <a:schemeClr val="tx1"/>
                </a:solidFill>
              </a:rPr>
              <a:t>.</a:t>
            </a:r>
          </a:p>
          <a:p>
            <a:pPr marL="342900" indent="-342900">
              <a:buFont typeface="Arial" pitchFamily="34" charset="0"/>
              <a:buChar char="•"/>
            </a:pPr>
            <a:endParaRPr lang="en-US" sz="4000" dirty="0">
              <a:solidFill>
                <a:schemeClr val="tx1"/>
              </a:solidFill>
            </a:endParaRPr>
          </a:p>
          <a:p>
            <a:pPr marL="342900" indent="-342900">
              <a:buFont typeface="Arial" pitchFamily="34" charset="0"/>
              <a:buChar char="•"/>
            </a:pPr>
            <a:r>
              <a:rPr lang="en-US" sz="4000" dirty="0">
                <a:solidFill>
                  <a:schemeClr val="tx1"/>
                </a:solidFill>
              </a:rPr>
              <a:t>Mr. Underwood says they are in the colored balcony</a:t>
            </a:r>
          </a:p>
          <a:p>
            <a:pPr marL="342900" indent="-342900">
              <a:buFont typeface="Arial" pitchFamily="34" charset="0"/>
              <a:buChar char="•"/>
            </a:pPr>
            <a:endParaRPr lang="en-US" sz="4000" dirty="0">
              <a:solidFill>
                <a:schemeClr val="tx1"/>
              </a:solidFill>
            </a:endParaRPr>
          </a:p>
          <a:p>
            <a:pPr marL="342900" indent="-342900">
              <a:buFont typeface="Arial" pitchFamily="34" charset="0"/>
              <a:buChar char="•"/>
            </a:pPr>
            <a:r>
              <a:rPr lang="en-US" sz="4000" dirty="0">
                <a:solidFill>
                  <a:schemeClr val="tx1"/>
                </a:solidFill>
              </a:rPr>
              <a:t>Beg to be allowed to stay for the verdict </a:t>
            </a:r>
          </a:p>
          <a:p>
            <a:endParaRPr lang="en-US" dirty="0">
              <a:solidFill>
                <a:schemeClr val="tx1"/>
              </a:solidFill>
            </a:endParaRPr>
          </a:p>
        </p:txBody>
      </p:sp>
    </p:spTree>
    <p:extLst>
      <p:ext uri="{BB962C8B-B14F-4D97-AF65-F5344CB8AC3E}">
        <p14:creationId xmlns:p14="http://schemas.microsoft.com/office/powerpoint/2010/main" val="162049497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21</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Go home and eat dinner and come back to find that the jury continues to deliberate</a:t>
            </a:r>
          </a:p>
          <a:p>
            <a:endParaRPr lang="en-US" dirty="0"/>
          </a:p>
          <a:p>
            <a:r>
              <a:rPr lang="en-US" dirty="0" smtClean="0"/>
              <a:t>Now it’s after eleven and the jury enters</a:t>
            </a:r>
          </a:p>
          <a:p>
            <a:endParaRPr lang="en-US" dirty="0"/>
          </a:p>
          <a:p>
            <a:r>
              <a:rPr lang="en-US" dirty="0" smtClean="0"/>
              <a:t>Scout remembers that a jury never looks at a man they have convicted, and she notices that the twelve men do not look at Tom as they file in and </a:t>
            </a:r>
            <a:r>
              <a:rPr lang="en-US" sz="3600" b="1" dirty="0" smtClean="0"/>
              <a:t>deliver a guilty verdict</a:t>
            </a:r>
            <a:endParaRPr lang="en-US" sz="3600" b="1" dirty="0"/>
          </a:p>
        </p:txBody>
      </p:sp>
    </p:spTree>
    <p:extLst>
      <p:ext uri="{BB962C8B-B14F-4D97-AF65-F5344CB8AC3E}">
        <p14:creationId xmlns:p14="http://schemas.microsoft.com/office/powerpoint/2010/main" val="852508609"/>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494713" cy="1362075"/>
          </a:xfrm>
        </p:spPr>
        <p:txBody>
          <a:bodyPr/>
          <a:lstStyle/>
          <a:p>
            <a:r>
              <a:rPr lang="en-US" dirty="0" smtClean="0"/>
              <a:t>Chapter 21</a:t>
            </a:r>
            <a:endParaRPr lang="en-US" dirty="0"/>
          </a:p>
        </p:txBody>
      </p:sp>
      <p:sp>
        <p:nvSpPr>
          <p:cNvPr id="3" name="Text Placeholder 2"/>
          <p:cNvSpPr>
            <a:spLocks noGrp="1"/>
          </p:cNvSpPr>
          <p:nvPr>
            <p:ph type="body" idx="1"/>
          </p:nvPr>
        </p:nvSpPr>
        <p:spPr>
          <a:xfrm>
            <a:off x="304800" y="2514600"/>
            <a:ext cx="8588829" cy="2719387"/>
          </a:xfrm>
        </p:spPr>
        <p:txBody>
          <a:bodyPr/>
          <a:lstStyle/>
          <a:p>
            <a:pPr marL="342900" indent="-342900">
              <a:buFont typeface="Arial" pitchFamily="34" charset="0"/>
              <a:buChar char="•"/>
            </a:pPr>
            <a:r>
              <a:rPr lang="en-US" sz="4000" dirty="0">
                <a:solidFill>
                  <a:schemeClr val="tx1"/>
                </a:solidFill>
              </a:rPr>
              <a:t>The racist jury </a:t>
            </a:r>
            <a:r>
              <a:rPr lang="en-US" sz="4000" b="1" dirty="0">
                <a:solidFill>
                  <a:schemeClr val="tx1"/>
                </a:solidFill>
              </a:rPr>
              <a:t>would never</a:t>
            </a:r>
            <a:r>
              <a:rPr lang="en-US" sz="4000" dirty="0">
                <a:solidFill>
                  <a:schemeClr val="tx1"/>
                </a:solidFill>
              </a:rPr>
              <a:t>, under any circumstances, </a:t>
            </a:r>
            <a:r>
              <a:rPr lang="en-US" sz="4000" b="1" dirty="0">
                <a:solidFill>
                  <a:schemeClr val="tx1"/>
                </a:solidFill>
              </a:rPr>
              <a:t>acquit a black man </a:t>
            </a:r>
            <a:r>
              <a:rPr lang="en-US" sz="4000" dirty="0">
                <a:solidFill>
                  <a:schemeClr val="tx1"/>
                </a:solidFill>
              </a:rPr>
              <a:t>accused of </a:t>
            </a:r>
            <a:r>
              <a:rPr lang="en-US" sz="4000" b="1" dirty="0">
                <a:solidFill>
                  <a:schemeClr val="tx1"/>
                </a:solidFill>
              </a:rPr>
              <a:t>raping a white woman</a:t>
            </a:r>
            <a:r>
              <a:rPr lang="en-US" sz="4000" dirty="0" smtClean="0">
                <a:solidFill>
                  <a:schemeClr val="tx1"/>
                </a:solidFill>
              </a:rPr>
              <a:t>.</a:t>
            </a:r>
            <a:endParaRPr lang="en-US" sz="4000" dirty="0">
              <a:solidFill>
                <a:schemeClr val="tx1"/>
              </a:solidFill>
            </a:endParaRPr>
          </a:p>
        </p:txBody>
      </p:sp>
    </p:spTree>
    <p:extLst>
      <p:ext uri="{BB962C8B-B14F-4D97-AF65-F5344CB8AC3E}">
        <p14:creationId xmlns:p14="http://schemas.microsoft.com/office/powerpoint/2010/main" val="1983076050"/>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21</a:t>
            </a:r>
            <a:endParaRPr lang="en-US" dirty="0"/>
          </a:p>
        </p:txBody>
      </p:sp>
      <p:sp>
        <p:nvSpPr>
          <p:cNvPr id="3" name="Content Placeholder 2"/>
          <p:cNvSpPr>
            <a:spLocks noGrp="1"/>
          </p:cNvSpPr>
          <p:nvPr>
            <p:ph idx="1"/>
          </p:nvPr>
        </p:nvSpPr>
        <p:spPr/>
        <p:txBody>
          <a:bodyPr>
            <a:normAutofit lnSpcReduction="10000"/>
          </a:bodyPr>
          <a:lstStyle/>
          <a:p>
            <a:r>
              <a:rPr lang="en-US" sz="4000" dirty="0" smtClean="0">
                <a:solidFill>
                  <a:schemeClr val="tx1"/>
                </a:solidFill>
              </a:rPr>
              <a:t>The courtroom begins to empty, and as Atticus goes out, everyone in the colored balcony rises in a gesture of respect</a:t>
            </a:r>
          </a:p>
          <a:p>
            <a:endParaRPr lang="en-US" sz="4000" dirty="0">
              <a:solidFill>
                <a:schemeClr val="tx1"/>
              </a:solidFill>
            </a:endParaRPr>
          </a:p>
          <a:p>
            <a:pPr marL="0" indent="0" algn="ctr">
              <a:buNone/>
            </a:pPr>
            <a:r>
              <a:rPr lang="en-US" sz="4000" dirty="0" smtClean="0">
                <a:solidFill>
                  <a:schemeClr val="tx1"/>
                </a:solidFill>
              </a:rPr>
              <a:t>“Miss Jean Louise, stand up, your father’s </a:t>
            </a:r>
            <a:r>
              <a:rPr lang="en-US" sz="4000" dirty="0" err="1" smtClean="0">
                <a:solidFill>
                  <a:schemeClr val="tx1"/>
                </a:solidFill>
              </a:rPr>
              <a:t>passin</a:t>
            </a:r>
            <a:r>
              <a:rPr lang="en-US" sz="4000" dirty="0" smtClean="0">
                <a:solidFill>
                  <a:schemeClr val="tx1"/>
                </a:solidFill>
              </a:rPr>
              <a:t>’”</a:t>
            </a:r>
            <a:endParaRPr lang="en-US" sz="4000" dirty="0">
              <a:solidFill>
                <a:schemeClr val="tx1"/>
              </a:solidFill>
            </a:endParaRPr>
          </a:p>
        </p:txBody>
      </p:sp>
    </p:spTree>
    <p:extLst>
      <p:ext uri="{BB962C8B-B14F-4D97-AF65-F5344CB8AC3E}">
        <p14:creationId xmlns:p14="http://schemas.microsoft.com/office/powerpoint/2010/main" val="3455996804"/>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1"/>
            <a:ext cx="8494713" cy="990600"/>
          </a:xfrm>
        </p:spPr>
        <p:txBody>
          <a:bodyPr/>
          <a:lstStyle/>
          <a:p>
            <a:pPr algn="ctr"/>
            <a:r>
              <a:rPr lang="en-US" dirty="0" smtClean="0"/>
              <a:t>Chapter 22</a:t>
            </a:r>
            <a:endParaRPr lang="en-US" dirty="0"/>
          </a:p>
        </p:txBody>
      </p:sp>
      <p:sp>
        <p:nvSpPr>
          <p:cNvPr id="3" name="Text Placeholder 2"/>
          <p:cNvSpPr>
            <a:spLocks noGrp="1"/>
          </p:cNvSpPr>
          <p:nvPr>
            <p:ph type="body" idx="1"/>
          </p:nvPr>
        </p:nvSpPr>
        <p:spPr>
          <a:xfrm>
            <a:off x="174171" y="2438400"/>
            <a:ext cx="8969829" cy="3352800"/>
          </a:xfrm>
        </p:spPr>
        <p:txBody>
          <a:bodyPr/>
          <a:lstStyle/>
          <a:p>
            <a:pPr marL="342900" indent="-342900">
              <a:buFont typeface="Arial" pitchFamily="34" charset="0"/>
              <a:buChar char="•"/>
            </a:pPr>
            <a:r>
              <a:rPr lang="en-US" sz="3200" dirty="0">
                <a:solidFill>
                  <a:schemeClr val="tx1"/>
                </a:solidFill>
              </a:rPr>
              <a:t>Jem cries </a:t>
            </a:r>
            <a:r>
              <a:rPr lang="en-US" sz="3200" dirty="0" smtClean="0">
                <a:solidFill>
                  <a:schemeClr val="tx1"/>
                </a:solidFill>
              </a:rPr>
              <a:t>against </a:t>
            </a:r>
            <a:r>
              <a:rPr lang="en-US" sz="3200" dirty="0">
                <a:solidFill>
                  <a:schemeClr val="tx1"/>
                </a:solidFill>
              </a:rPr>
              <a:t>the injustice of the verdict</a:t>
            </a:r>
          </a:p>
          <a:p>
            <a:pPr marL="342900" indent="-342900">
              <a:buFont typeface="Arial" pitchFamily="34" charset="0"/>
              <a:buChar char="•"/>
            </a:pPr>
            <a:endParaRPr lang="en-US" sz="3200" dirty="0">
              <a:solidFill>
                <a:schemeClr val="tx1"/>
              </a:solidFill>
            </a:endParaRPr>
          </a:p>
          <a:p>
            <a:pPr marL="342900" indent="-342900">
              <a:buFont typeface="Arial" pitchFamily="34" charset="0"/>
              <a:buChar char="•"/>
            </a:pPr>
            <a:r>
              <a:rPr lang="en-US" sz="3200" dirty="0">
                <a:solidFill>
                  <a:schemeClr val="tx1"/>
                </a:solidFill>
              </a:rPr>
              <a:t>The next day, </a:t>
            </a:r>
            <a:r>
              <a:rPr lang="en-US" sz="3200" dirty="0" err="1">
                <a:solidFill>
                  <a:schemeClr val="tx1"/>
                </a:solidFill>
              </a:rPr>
              <a:t>Maycomb's</a:t>
            </a:r>
            <a:r>
              <a:rPr lang="en-US" sz="3200" dirty="0">
                <a:solidFill>
                  <a:schemeClr val="tx1"/>
                </a:solidFill>
              </a:rPr>
              <a:t> black population delivers an avalanche of food to the Finch household</a:t>
            </a:r>
          </a:p>
          <a:p>
            <a:endParaRPr lang="en-US" dirty="0">
              <a:solidFill>
                <a:schemeClr val="tx1"/>
              </a:solidFill>
            </a:endParaRPr>
          </a:p>
        </p:txBody>
      </p:sp>
    </p:spTree>
    <p:extLst>
      <p:ext uri="{BB962C8B-B14F-4D97-AF65-F5344CB8AC3E}">
        <p14:creationId xmlns:p14="http://schemas.microsoft.com/office/powerpoint/2010/main" val="2329470842"/>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22</a:t>
            </a:r>
            <a:endParaRPr lang="en-US" dirty="0"/>
          </a:p>
        </p:txBody>
      </p:sp>
      <p:sp>
        <p:nvSpPr>
          <p:cNvPr id="3" name="Content Placeholder 2"/>
          <p:cNvSpPr>
            <a:spLocks noGrp="1"/>
          </p:cNvSpPr>
          <p:nvPr>
            <p:ph idx="1"/>
          </p:nvPr>
        </p:nvSpPr>
        <p:spPr/>
        <p:txBody>
          <a:bodyPr/>
          <a:lstStyle/>
          <a:p>
            <a:r>
              <a:rPr lang="en-US" dirty="0" smtClean="0">
                <a:solidFill>
                  <a:schemeClr val="tx1"/>
                </a:solidFill>
              </a:rPr>
              <a:t>Outside, Miss Stephanie, Mr. Avery and Miss Maudie talk of the trail</a:t>
            </a:r>
          </a:p>
          <a:p>
            <a:endParaRPr lang="en-US" dirty="0">
              <a:solidFill>
                <a:schemeClr val="tx1"/>
              </a:solidFill>
            </a:endParaRPr>
          </a:p>
          <a:p>
            <a:r>
              <a:rPr lang="en-US" dirty="0" smtClean="0">
                <a:solidFill>
                  <a:schemeClr val="tx1"/>
                </a:solidFill>
              </a:rPr>
              <a:t>Miss Maudie saves the kids from Miss Stephanie’s prying questions by offering them cake</a:t>
            </a:r>
            <a:endParaRPr lang="en-US" dirty="0">
              <a:solidFill>
                <a:schemeClr val="tx1"/>
              </a:solidFill>
            </a:endParaRPr>
          </a:p>
        </p:txBody>
      </p:sp>
    </p:spTree>
    <p:extLst>
      <p:ext uri="{BB962C8B-B14F-4D97-AF65-F5344CB8AC3E}">
        <p14:creationId xmlns:p14="http://schemas.microsoft.com/office/powerpoint/2010/main" val="2993469475"/>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494713" cy="914400"/>
          </a:xfrm>
        </p:spPr>
        <p:txBody>
          <a:bodyPr/>
          <a:lstStyle/>
          <a:p>
            <a:pPr algn="ctr"/>
            <a:r>
              <a:rPr lang="en-US" dirty="0" smtClean="0"/>
              <a:t>Chapter 22</a:t>
            </a:r>
            <a:endParaRPr lang="en-US" dirty="0"/>
          </a:p>
        </p:txBody>
      </p:sp>
      <p:sp>
        <p:nvSpPr>
          <p:cNvPr id="3" name="Text Placeholder 2"/>
          <p:cNvSpPr>
            <a:spLocks noGrp="1"/>
          </p:cNvSpPr>
          <p:nvPr>
            <p:ph type="body" idx="1"/>
          </p:nvPr>
        </p:nvSpPr>
        <p:spPr>
          <a:xfrm>
            <a:off x="76200" y="1524000"/>
            <a:ext cx="8763000" cy="5081587"/>
          </a:xfrm>
        </p:spPr>
        <p:txBody>
          <a:bodyPr>
            <a:normAutofit fontScale="92500"/>
          </a:bodyPr>
          <a:lstStyle/>
          <a:p>
            <a:pPr marL="342900" indent="-342900">
              <a:buFont typeface="Arial" pitchFamily="34" charset="0"/>
              <a:buChar char="•"/>
            </a:pPr>
            <a:r>
              <a:rPr lang="en-US" sz="2400" dirty="0">
                <a:solidFill>
                  <a:schemeClr val="tx1"/>
                </a:solidFill>
                <a:latin typeface="Bodoni MT Black" panose="02070A03080606020203" pitchFamily="18" charset="0"/>
              </a:rPr>
              <a:t>Jem </a:t>
            </a:r>
            <a:r>
              <a:rPr lang="en-US" sz="2400" dirty="0" smtClean="0">
                <a:solidFill>
                  <a:schemeClr val="tx1"/>
                </a:solidFill>
                <a:latin typeface="Bodoni MT Black" panose="02070A03080606020203" pitchFamily="18" charset="0"/>
              </a:rPr>
              <a:t>thought </a:t>
            </a:r>
            <a:r>
              <a:rPr lang="en-US" sz="2400" dirty="0">
                <a:solidFill>
                  <a:schemeClr val="tx1"/>
                </a:solidFill>
                <a:latin typeface="Bodoni MT Black" panose="02070A03080606020203" pitchFamily="18" charset="0"/>
              </a:rPr>
              <a:t>that </a:t>
            </a:r>
            <a:r>
              <a:rPr lang="en-US" sz="2400" dirty="0" smtClean="0">
                <a:solidFill>
                  <a:schemeClr val="tx1"/>
                </a:solidFill>
                <a:latin typeface="Bodoni MT Black" panose="02070A03080606020203" pitchFamily="18" charset="0"/>
              </a:rPr>
              <a:t>the people in Maycomb were </a:t>
            </a:r>
            <a:r>
              <a:rPr lang="en-US" sz="2400" dirty="0">
                <a:solidFill>
                  <a:schemeClr val="tx1"/>
                </a:solidFill>
                <a:latin typeface="Bodoni MT Black" panose="02070A03080606020203" pitchFamily="18" charset="0"/>
              </a:rPr>
              <a:t>the best in the world, but, having seen the trial, he doesn’t think so anymore</a:t>
            </a:r>
          </a:p>
          <a:p>
            <a:pPr marL="342900" indent="-342900">
              <a:buFont typeface="Arial" pitchFamily="34" charset="0"/>
              <a:buChar char="•"/>
            </a:pPr>
            <a:endParaRPr lang="en-US" sz="2400" dirty="0">
              <a:solidFill>
                <a:schemeClr val="tx1"/>
              </a:solidFill>
              <a:latin typeface="Bodoni MT Black" panose="02070A03080606020203" pitchFamily="18" charset="0"/>
            </a:endParaRPr>
          </a:p>
          <a:p>
            <a:pPr marL="342900" indent="-342900">
              <a:buFont typeface="Arial" pitchFamily="34" charset="0"/>
              <a:buChar char="•"/>
            </a:pPr>
            <a:r>
              <a:rPr lang="en-US" sz="2400" dirty="0">
                <a:solidFill>
                  <a:schemeClr val="tx1"/>
                </a:solidFill>
                <a:latin typeface="Bodoni MT Black" panose="02070A03080606020203" pitchFamily="18" charset="0"/>
              </a:rPr>
              <a:t>Miss Maudie points out that there were </a:t>
            </a:r>
            <a:r>
              <a:rPr lang="en-US" sz="2400" dirty="0" smtClean="0">
                <a:solidFill>
                  <a:schemeClr val="tx1"/>
                </a:solidFill>
                <a:latin typeface="Bodoni MT Black" panose="02070A03080606020203" pitchFamily="18" charset="0"/>
              </a:rPr>
              <a:t>people who </a:t>
            </a:r>
            <a:r>
              <a:rPr lang="en-US" sz="2400" dirty="0">
                <a:solidFill>
                  <a:schemeClr val="tx1"/>
                </a:solidFill>
                <a:latin typeface="Bodoni MT Black" panose="02070A03080606020203" pitchFamily="18" charset="0"/>
              </a:rPr>
              <a:t>tried to help, like Judge Taylor, who appointed Atticus to the case instead of the regular public defender.  </a:t>
            </a:r>
          </a:p>
          <a:p>
            <a:pPr marL="342900" indent="-342900">
              <a:buFont typeface="Arial" pitchFamily="34" charset="0"/>
              <a:buChar char="•"/>
            </a:pPr>
            <a:endParaRPr lang="en-US" sz="2400" dirty="0">
              <a:solidFill>
                <a:schemeClr val="tx1"/>
              </a:solidFill>
              <a:latin typeface="Bodoni MT Black" panose="02070A03080606020203" pitchFamily="18" charset="0"/>
            </a:endParaRPr>
          </a:p>
          <a:p>
            <a:pPr marL="342900" indent="-342900">
              <a:buFont typeface="Arial" pitchFamily="34" charset="0"/>
              <a:buChar char="•"/>
            </a:pPr>
            <a:r>
              <a:rPr lang="en-US" sz="2400" dirty="0">
                <a:solidFill>
                  <a:schemeClr val="tx1"/>
                </a:solidFill>
                <a:latin typeface="Bodoni MT Black" panose="02070A03080606020203" pitchFamily="18" charset="0"/>
              </a:rPr>
              <a:t>She adds that the jury’s staying out so long constitutes a sign of progress in race relations</a:t>
            </a:r>
            <a:r>
              <a:rPr lang="en-US" sz="2400" b="1" dirty="0">
                <a:solidFill>
                  <a:schemeClr val="tx1"/>
                </a:solidFill>
                <a:latin typeface="Bodoni MT Black" panose="02070A03080606020203" pitchFamily="18" charset="0"/>
              </a:rPr>
              <a:t> </a:t>
            </a:r>
            <a:endParaRPr lang="en-US" sz="2800" dirty="0">
              <a:solidFill>
                <a:schemeClr val="tx1"/>
              </a:solidFill>
              <a:latin typeface="Bodoni MT Black" panose="02070A03080606020203" pitchFamily="18" charset="0"/>
            </a:endParaRPr>
          </a:p>
          <a:p>
            <a:pPr marL="342900" indent="-342900">
              <a:buFont typeface="Arial" pitchFamily="34" charset="0"/>
              <a:buChar char="•"/>
            </a:pPr>
            <a:endParaRPr lang="en-US" sz="2800" b="1" dirty="0">
              <a:solidFill>
                <a:schemeClr val="tx1"/>
              </a:solidFill>
              <a:latin typeface="Bodoni MT Black" panose="02070A03080606020203" pitchFamily="18" charset="0"/>
            </a:endParaRPr>
          </a:p>
          <a:p>
            <a:pPr algn="ctr"/>
            <a:r>
              <a:rPr lang="en-US" sz="2800" b="1" dirty="0" smtClean="0">
                <a:solidFill>
                  <a:schemeClr val="tx1"/>
                </a:solidFill>
                <a:latin typeface="Bodoni MT Black" panose="02070A03080606020203" pitchFamily="18" charset="0"/>
              </a:rPr>
              <a:t>“</a:t>
            </a:r>
            <a:r>
              <a:rPr lang="en-US" sz="2800" b="1" dirty="0">
                <a:solidFill>
                  <a:schemeClr val="tx1"/>
                </a:solidFill>
                <a:latin typeface="Bodoni MT Black" panose="02070A03080606020203" pitchFamily="18" charset="0"/>
              </a:rPr>
              <a:t>We’re making a step – it’s just a baby step, but it’s a </a:t>
            </a:r>
            <a:r>
              <a:rPr lang="en-US" sz="2800" b="1" dirty="0" smtClean="0">
                <a:solidFill>
                  <a:schemeClr val="tx1"/>
                </a:solidFill>
                <a:latin typeface="Bodoni MT Black" panose="02070A03080606020203" pitchFamily="18" charset="0"/>
              </a:rPr>
              <a:t>step”</a:t>
            </a:r>
            <a:r>
              <a:rPr lang="en-US" sz="2400" dirty="0" smtClean="0">
                <a:solidFill>
                  <a:schemeClr val="tx1"/>
                </a:solidFill>
                <a:latin typeface="Bodoni MT Black" panose="02070A03080606020203" pitchFamily="18" charset="0"/>
              </a:rPr>
              <a:t>  (page 216).</a:t>
            </a:r>
            <a:endParaRPr lang="en-US" dirty="0">
              <a:solidFill>
                <a:schemeClr val="tx1"/>
              </a:solidFill>
              <a:latin typeface="Bodoni MT Black" panose="02070A03080606020203" pitchFamily="18" charset="0"/>
            </a:endParaRPr>
          </a:p>
        </p:txBody>
      </p:sp>
    </p:spTree>
    <p:extLst>
      <p:ext uri="{BB962C8B-B14F-4D97-AF65-F5344CB8AC3E}">
        <p14:creationId xmlns:p14="http://schemas.microsoft.com/office/powerpoint/2010/main" val="1572248038"/>
      </p:ext>
    </p:extLst>
  </p:cSld>
  <p:clrMapOvr>
    <a:masterClrMapping/>
  </p:clrMapOvr>
  <p:timing>
    <p:tnLst>
      <p:par>
        <p:cTn id="1" dur="indefinite" restart="never" nodeType="tmRoot"/>
      </p:par>
    </p:tnLst>
  </p:timing>
</p:sld>
</file>

<file path=ppt/theme/theme1.xml><?xml version="1.0" encoding="utf-8"?>
<a:theme xmlns:a="http://schemas.openxmlformats.org/drawingml/2006/main" name="TP0300063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333</TotalTime>
  <Words>7938</Words>
  <Application>Microsoft Office PowerPoint</Application>
  <PresentationFormat>On-screen Show (4:3)</PresentationFormat>
  <Paragraphs>765</Paragraphs>
  <Slides>133</Slides>
  <Notes>1</Notes>
  <HiddenSlides>0</HiddenSlides>
  <MMClips>0</MMClips>
  <ScaleCrop>false</ScaleCrop>
  <HeadingPairs>
    <vt:vector size="4" baseType="variant">
      <vt:variant>
        <vt:lpstr>Theme</vt:lpstr>
      </vt:variant>
      <vt:variant>
        <vt:i4>1</vt:i4>
      </vt:variant>
      <vt:variant>
        <vt:lpstr>Slide Titles</vt:lpstr>
      </vt:variant>
      <vt:variant>
        <vt:i4>133</vt:i4>
      </vt:variant>
    </vt:vector>
  </HeadingPairs>
  <TitlesOfParts>
    <vt:vector size="134" baseType="lpstr">
      <vt:lpstr>TP030006319</vt:lpstr>
      <vt:lpstr>To Kill a Mockingbird</vt:lpstr>
      <vt:lpstr>PowerPoint Presentation</vt:lpstr>
      <vt:lpstr>Chapter 1</vt:lpstr>
      <vt:lpstr>PowerPoint Presentation</vt:lpstr>
      <vt:lpstr>What we know about Maycomb</vt:lpstr>
      <vt:lpstr>PowerPoint Presentation</vt:lpstr>
      <vt:lpstr>What happened in Chapter 1</vt:lpstr>
      <vt:lpstr>PowerPoint Presentation</vt:lpstr>
      <vt:lpstr>What happened in Chapter 1</vt:lpstr>
      <vt:lpstr>PowerPoint Presentation</vt:lpstr>
      <vt:lpstr>What happened in Chapter 2</vt:lpstr>
      <vt:lpstr>PowerPoint Presentation</vt:lpstr>
      <vt:lpstr>PowerPoint Presentation</vt:lpstr>
      <vt:lpstr>Chapter 3</vt:lpstr>
      <vt:lpstr>PowerPoint Presentation</vt:lpstr>
      <vt:lpstr>What happened in Chapter 3</vt:lpstr>
      <vt:lpstr>PowerPoint Presentation</vt:lpstr>
      <vt:lpstr>Chapter 3</vt:lpstr>
      <vt:lpstr>Chapter 4 </vt:lpstr>
      <vt:lpstr>PowerPoint Presentation</vt:lpstr>
      <vt:lpstr>Chapter 5 </vt:lpstr>
      <vt:lpstr>PowerPoint Presentation</vt:lpstr>
      <vt:lpstr>Miss Maudie</vt:lpstr>
      <vt:lpstr>PowerPoint Presentation</vt:lpstr>
      <vt:lpstr>Chapter 7</vt:lpstr>
      <vt:lpstr>The Radleys</vt:lpstr>
      <vt:lpstr>Connecting to the Novel </vt:lpstr>
      <vt:lpstr>Chapter 8</vt:lpstr>
      <vt:lpstr>Another Theme Emerges</vt:lpstr>
      <vt:lpstr>Chapter 9</vt:lpstr>
      <vt:lpstr>Atticus’ Support?</vt:lpstr>
      <vt:lpstr>PowerPoint Presentation</vt:lpstr>
      <vt:lpstr>Chapter 9</vt:lpstr>
      <vt:lpstr>PowerPoint Presentation</vt:lpstr>
      <vt:lpstr>Chapter  9</vt:lpstr>
      <vt:lpstr>PowerPoint Presentation</vt:lpstr>
      <vt:lpstr>Chapter 9</vt:lpstr>
      <vt:lpstr>PowerPoint Presentation</vt:lpstr>
      <vt:lpstr>PowerPoint Presentation</vt:lpstr>
      <vt:lpstr>Chapter 10</vt:lpstr>
      <vt:lpstr>PowerPoint Presentation</vt:lpstr>
      <vt:lpstr>Continuation of Chapter 10</vt:lpstr>
      <vt:lpstr>Final Thoughts from Chapter 10</vt:lpstr>
      <vt:lpstr>Mrs. Dubose</vt:lpstr>
      <vt:lpstr>Chapter 11</vt:lpstr>
      <vt:lpstr>Chapter 11</vt:lpstr>
      <vt:lpstr>Chapter 12</vt:lpstr>
      <vt:lpstr>Chapter 12</vt:lpstr>
      <vt:lpstr>Chapter 12</vt:lpstr>
      <vt:lpstr>Chapter 12</vt:lpstr>
      <vt:lpstr>Chapter 12</vt:lpstr>
      <vt:lpstr>Chapter 12</vt:lpstr>
      <vt:lpstr>Chapter 12 Analysis</vt:lpstr>
      <vt:lpstr>Chapter 12 Analysis</vt:lpstr>
      <vt:lpstr>Chapter 12 Analysis</vt:lpstr>
      <vt:lpstr>Chapter 13</vt:lpstr>
      <vt:lpstr>Chapter 13</vt:lpstr>
      <vt:lpstr>Chapter 14</vt:lpstr>
      <vt:lpstr>Chapter 14</vt:lpstr>
      <vt:lpstr>Chapter 14</vt:lpstr>
      <vt:lpstr>Chapter 14</vt:lpstr>
      <vt:lpstr>Chapter 15</vt:lpstr>
      <vt:lpstr>Chapter 15</vt:lpstr>
      <vt:lpstr>Chapter 15</vt:lpstr>
      <vt:lpstr>Chapter 15</vt:lpstr>
      <vt:lpstr>Chapter 15</vt:lpstr>
      <vt:lpstr>Chapter 15</vt:lpstr>
      <vt:lpstr>Chapter 16</vt:lpstr>
      <vt:lpstr>Chapter 16</vt:lpstr>
      <vt:lpstr>Chapter 17</vt:lpstr>
      <vt:lpstr>Chapter 17</vt:lpstr>
      <vt:lpstr>Chapter 17</vt:lpstr>
      <vt:lpstr>Reflection</vt:lpstr>
      <vt:lpstr>Chapter 17</vt:lpstr>
      <vt:lpstr>Chapter 17</vt:lpstr>
      <vt:lpstr>Chapter 18</vt:lpstr>
      <vt:lpstr>Chapter 18</vt:lpstr>
      <vt:lpstr>Chapter 18</vt:lpstr>
      <vt:lpstr>Chapter 18</vt:lpstr>
      <vt:lpstr>Chapter 18</vt:lpstr>
      <vt:lpstr>Chapter 18</vt:lpstr>
      <vt:lpstr>Chapter 18</vt:lpstr>
      <vt:lpstr>Chapter 18</vt:lpstr>
      <vt:lpstr>Chapter 19</vt:lpstr>
      <vt:lpstr>Chapter 19</vt:lpstr>
      <vt:lpstr>Chapter 19</vt:lpstr>
      <vt:lpstr>Chapter 19</vt:lpstr>
      <vt:lpstr>Chapter 19</vt:lpstr>
      <vt:lpstr>Chapter 19</vt:lpstr>
      <vt:lpstr>Chapter 20</vt:lpstr>
      <vt:lpstr>Chapter 20</vt:lpstr>
      <vt:lpstr>Chapter 20</vt:lpstr>
      <vt:lpstr>Chapter 21</vt:lpstr>
      <vt:lpstr>Chapter 21</vt:lpstr>
      <vt:lpstr>Chapter 21</vt:lpstr>
      <vt:lpstr>Chapter 21</vt:lpstr>
      <vt:lpstr>Chapter 22</vt:lpstr>
      <vt:lpstr>Chapter 22</vt:lpstr>
      <vt:lpstr>Chapter 22</vt:lpstr>
      <vt:lpstr>Chapter 22</vt:lpstr>
      <vt:lpstr>Reflection</vt:lpstr>
      <vt:lpstr>Chapter 23</vt:lpstr>
      <vt:lpstr>Chapter 23</vt:lpstr>
      <vt:lpstr>Chapter 23</vt:lpstr>
      <vt:lpstr>Chapter 23</vt:lpstr>
      <vt:lpstr>Chapter 23</vt:lpstr>
      <vt:lpstr>Chapter 24</vt:lpstr>
      <vt:lpstr>Chapter 24</vt:lpstr>
      <vt:lpstr>Chapter 24</vt:lpstr>
      <vt:lpstr>Chapter 25</vt:lpstr>
      <vt:lpstr>Chapter 25</vt:lpstr>
      <vt:lpstr>Chapter 25</vt:lpstr>
      <vt:lpstr>Chapter 26</vt:lpstr>
      <vt:lpstr>Chapter 26</vt:lpstr>
      <vt:lpstr>Chapter 26</vt:lpstr>
      <vt:lpstr>Chapter 27</vt:lpstr>
      <vt:lpstr>Chapter 27</vt:lpstr>
      <vt:lpstr>Chapter 27</vt:lpstr>
      <vt:lpstr>Chapter 27</vt:lpstr>
      <vt:lpstr>Chapter 28</vt:lpstr>
      <vt:lpstr>Chapter 28</vt:lpstr>
      <vt:lpstr>Chapter 28 </vt:lpstr>
      <vt:lpstr>Chapter 28</vt:lpstr>
      <vt:lpstr>Chapter 28</vt:lpstr>
      <vt:lpstr>Chapter 28 </vt:lpstr>
      <vt:lpstr>Chapter 28</vt:lpstr>
      <vt:lpstr>Chapter 28 </vt:lpstr>
      <vt:lpstr>Chapter 29</vt:lpstr>
      <vt:lpstr>Chapter 30 </vt:lpstr>
      <vt:lpstr>Chapter 30</vt:lpstr>
      <vt:lpstr>Chapter 31</vt:lpstr>
      <vt:lpstr>Chapter 31</vt:lpstr>
      <vt:lpstr>Chapter 31</vt:lpstr>
    </vt:vector>
  </TitlesOfParts>
  <Company>NRCSD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12</dc:title>
  <dc:creator>New Rochelle City Schools</dc:creator>
  <cp:lastModifiedBy>New Rochelle City Schools</cp:lastModifiedBy>
  <cp:revision>11</cp:revision>
  <cp:lastPrinted>2016-03-09T15:53:49Z</cp:lastPrinted>
  <dcterms:created xsi:type="dcterms:W3CDTF">2016-03-09T14:47:49Z</dcterms:created>
  <dcterms:modified xsi:type="dcterms:W3CDTF">2017-04-25T17:31:12Z</dcterms:modified>
</cp:coreProperties>
</file>